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8024A7-2E5C-4705-893F-3005191AA6B8}">
  <a:tblStyle styleId="{AB8024A7-2E5C-4705-893F-3005191AA6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08A8C14-FAE2-45A3-979A-57DA89E5CCE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2423"/>
    <p:restoredTop sz="71003"/>
  </p:normalViewPr>
  <p:slideViewPr>
    <p:cSldViewPr snapToGrid="0">
      <p:cViewPr>
        <p:scale>
          <a:sx n="113" d="100"/>
          <a:sy n="113" d="100"/>
        </p:scale>
        <p:origin x="168"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87c069c05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87c069c05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-Posterior (back) side is more important to listen</a:t>
            </a:r>
            <a:r>
              <a:rPr lang="en-US" baseline="0" dirty="0" smtClean="0"/>
              <a:t> to, but should be able to auscultate on both the anterior and posterior</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98396de36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98396de36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a:t>
            </a:r>
            <a:r>
              <a:rPr lang="en-US" baseline="0" dirty="0" smtClean="0"/>
              <a:t> trigger point cane will allow for a wide range of auscultation locations while being able to limit the range of motion for the user</a:t>
            </a:r>
          </a:p>
          <a:p>
            <a:pPr marL="0" lvl="0" indent="0" algn="l" rtl="0">
              <a:spcBef>
                <a:spcPts val="0"/>
              </a:spcBef>
              <a:spcAft>
                <a:spcPts val="0"/>
              </a:spcAft>
              <a:buNone/>
            </a:pPr>
            <a:r>
              <a:rPr lang="en-US" baseline="0" dirty="0" smtClean="0"/>
              <a:t>-swivel head</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98396de36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98396de36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image of the kind of vest that would be used in an auscultation device. Stethoscopes or microphones would be placed on both the front and rear faces of the vest, which would be put on by pulling over the user’s head.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98396de36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98396de36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t>
            </a:r>
            <a:r>
              <a:rPr lang="en" dirty="0" smtClean="0"/>
              <a:t>The </a:t>
            </a:r>
            <a:r>
              <a:rPr lang="en" dirty="0"/>
              <a:t>strap would look similar to the image shown on the left, without the auxiliary strap around the user’s shoulder and using stethoscopes instead of microphones. </a:t>
            </a:r>
            <a:endParaRPr lang="en-US" dirty="0" smtClean="0"/>
          </a:p>
          <a:p>
            <a:pPr marL="0" lvl="0" indent="0" algn="l" rtl="0">
              <a:spcBef>
                <a:spcPts val="0"/>
              </a:spcBef>
              <a:spcAft>
                <a:spcPts val="0"/>
              </a:spcAft>
              <a:buNone/>
            </a:pPr>
            <a:r>
              <a:rPr lang="en-US" dirty="0" smtClean="0"/>
              <a:t>-</a:t>
            </a:r>
            <a:r>
              <a:rPr lang="en" dirty="0" smtClean="0"/>
              <a:t>The </a:t>
            </a:r>
            <a:r>
              <a:rPr lang="en" dirty="0"/>
              <a:t>suspenders would </a:t>
            </a:r>
            <a:r>
              <a:rPr lang="en-US" dirty="0" smtClean="0"/>
              <a:t>look something</a:t>
            </a:r>
            <a:r>
              <a:rPr lang="en-US" baseline="0" dirty="0" smtClean="0"/>
              <a:t> like the </a:t>
            </a:r>
            <a:r>
              <a:rPr lang="en" dirty="0" smtClean="0"/>
              <a:t>image </a:t>
            </a:r>
            <a:r>
              <a:rPr lang="en" dirty="0"/>
              <a:t>on the </a:t>
            </a:r>
            <a:r>
              <a:rPr lang="en" dirty="0" smtClean="0"/>
              <a:t>right</a:t>
            </a:r>
            <a:r>
              <a:rPr lang="en-US" dirty="0" smtClean="0"/>
              <a:t>, in which t</a:t>
            </a:r>
            <a:r>
              <a:rPr lang="en" dirty="0" smtClean="0"/>
              <a:t>he stethoscope</a:t>
            </a:r>
            <a:r>
              <a:rPr lang="en-US" baseline="0" dirty="0" smtClean="0"/>
              <a:t> heads </a:t>
            </a:r>
            <a:r>
              <a:rPr lang="en" dirty="0" smtClean="0"/>
              <a:t>would </a:t>
            </a:r>
            <a:r>
              <a:rPr lang="en-US" dirty="0" smtClean="0"/>
              <a:t>vertically</a:t>
            </a:r>
            <a:r>
              <a:rPr lang="en" dirty="0" smtClean="0"/>
              <a: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98396de36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98396de36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t>
            </a:r>
            <a:r>
              <a:rPr lang="en" dirty="0" smtClean="0"/>
              <a:t>The </a:t>
            </a:r>
            <a:r>
              <a:rPr lang="en" dirty="0"/>
              <a:t>image on the left shows a chest band in which a stethoscope would be placed such that it would be movable horizontally along the strap around the circumference of the patient’s torso. </a:t>
            </a:r>
            <a:endParaRPr lang="en-US" dirty="0" smtClean="0"/>
          </a:p>
          <a:p>
            <a:pPr marL="0" lvl="0" indent="0" algn="l" rtl="0">
              <a:spcBef>
                <a:spcPts val="0"/>
              </a:spcBef>
              <a:spcAft>
                <a:spcPts val="0"/>
              </a:spcAft>
              <a:buNone/>
            </a:pPr>
            <a:r>
              <a:rPr lang="en-US" dirty="0" smtClean="0"/>
              <a:t>-</a:t>
            </a:r>
            <a:r>
              <a:rPr lang="en" dirty="0" smtClean="0"/>
              <a:t>The </a:t>
            </a:r>
            <a:r>
              <a:rPr lang="en" dirty="0"/>
              <a:t>image on the right shows the locations in which a neck attachment would capture lung sounds. A stethoscope would be attached to a strap worn around the user’s neck and would be able to reach these four zones to pick up sound.</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98396de36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98396de36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87c069c0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87c069c0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87c069c05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87c069c0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9765613c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9765613c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Generally, neural networks are very computationally expensive and very slow. However, they can be incredibly powerful, versatile and applicable in many situations.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9765613c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9765613c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algorithms are fast and have the potential to be powerful (especially SVMs). However, they are limited in this situation by having only binary output.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98396de36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98396de3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9765613c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9765613c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Generally, Decision tree algorithms are simple, relatively fast and can be accurate.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9765613c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9765613c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Nearest neighbor algorithms are simple, easy to implement, and fast. Unfortunately, they must carry around all of the data they come across and are therefore memorically expensive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9765613c5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9765613c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Generally, clustering algorithms can be fast and scale well with increasing amounts of data. They perform moderately well in many scenarios.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98396de36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98396de36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98396de36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98396de3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87c069c05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87c069c0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87c069c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87c069c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98396de36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98396de3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accent3"/>
              </a:buClr>
              <a:buSzPts val="1800"/>
              <a:buFont typeface="Average"/>
              <a:buChar char="●"/>
            </a:pPr>
            <a:r>
              <a:rPr lang="en" sz="1800" b="1">
                <a:solidFill>
                  <a:schemeClr val="accent3"/>
                </a:solidFill>
                <a:latin typeface="Average"/>
                <a:ea typeface="Average"/>
                <a:cs typeface="Average"/>
                <a:sym typeface="Average"/>
              </a:rPr>
              <a:t>Base Time Requirement:</a:t>
            </a:r>
            <a:r>
              <a:rPr lang="en" sz="1800">
                <a:solidFill>
                  <a:schemeClr val="accent3"/>
                </a:solidFill>
                <a:latin typeface="Average"/>
                <a:ea typeface="Average"/>
                <a:cs typeface="Average"/>
                <a:sym typeface="Average"/>
              </a:rPr>
              <a:t> </a:t>
            </a:r>
            <a:r>
              <a:rPr lang="en" sz="1600">
                <a:solidFill>
                  <a:schemeClr val="accent3"/>
                </a:solidFill>
                <a:latin typeface="Average"/>
                <a:ea typeface="Average"/>
                <a:cs typeface="Average"/>
                <a:sym typeface="Average"/>
              </a:rPr>
              <a:t>How long does the algorithm take to finish?</a:t>
            </a:r>
            <a:endParaRPr sz="1600">
              <a:solidFill>
                <a:schemeClr val="accent3"/>
              </a:solidFill>
              <a:latin typeface="Average"/>
              <a:ea typeface="Average"/>
              <a:cs typeface="Average"/>
              <a:sym typeface="Average"/>
            </a:endParaRPr>
          </a:p>
          <a:p>
            <a:pPr marL="457200" lvl="0" indent="-342900" algn="l" rtl="0">
              <a:lnSpc>
                <a:spcPct val="150000"/>
              </a:lnSpc>
              <a:spcBef>
                <a:spcPts val="0"/>
              </a:spcBef>
              <a:spcAft>
                <a:spcPts val="0"/>
              </a:spcAft>
              <a:buClr>
                <a:schemeClr val="accent3"/>
              </a:buClr>
              <a:buSzPts val="1800"/>
              <a:buFont typeface="Average"/>
              <a:buChar char="●"/>
            </a:pPr>
            <a:r>
              <a:rPr lang="en" sz="1800" b="1">
                <a:solidFill>
                  <a:schemeClr val="accent3"/>
                </a:solidFill>
                <a:latin typeface="Average"/>
                <a:ea typeface="Average"/>
                <a:cs typeface="Average"/>
                <a:sym typeface="Average"/>
              </a:rPr>
              <a:t>Time Complexity:</a:t>
            </a:r>
            <a:r>
              <a:rPr lang="en" sz="1800">
                <a:solidFill>
                  <a:schemeClr val="accent3"/>
                </a:solidFill>
                <a:latin typeface="Average"/>
                <a:ea typeface="Average"/>
                <a:cs typeface="Average"/>
                <a:sym typeface="Average"/>
              </a:rPr>
              <a:t> </a:t>
            </a:r>
            <a:r>
              <a:rPr lang="en" sz="1600">
                <a:solidFill>
                  <a:schemeClr val="accent3"/>
                </a:solidFill>
                <a:latin typeface="Average"/>
                <a:ea typeface="Average"/>
                <a:cs typeface="Average"/>
                <a:sym typeface="Average"/>
              </a:rPr>
              <a:t>How does run-time scale with input size?</a:t>
            </a:r>
            <a:endParaRPr sz="1600">
              <a:solidFill>
                <a:schemeClr val="accent3"/>
              </a:solidFill>
              <a:latin typeface="Average"/>
              <a:ea typeface="Average"/>
              <a:cs typeface="Average"/>
              <a:sym typeface="Average"/>
            </a:endParaRPr>
          </a:p>
          <a:p>
            <a:pPr marL="914400" lvl="1" indent="-317500" algn="l" rtl="0">
              <a:lnSpc>
                <a:spcPct val="150000"/>
              </a:lnSpc>
              <a:spcBef>
                <a:spcPts val="0"/>
              </a:spcBef>
              <a:spcAft>
                <a:spcPts val="0"/>
              </a:spcAft>
              <a:buClr>
                <a:schemeClr val="accent3"/>
              </a:buClr>
              <a:buSzPts val="1400"/>
              <a:buFont typeface="Average"/>
              <a:buChar char="○"/>
            </a:pPr>
            <a:r>
              <a:rPr lang="en" sz="1400">
                <a:solidFill>
                  <a:schemeClr val="accent3"/>
                </a:solidFill>
                <a:latin typeface="Average"/>
                <a:ea typeface="Average"/>
                <a:cs typeface="Average"/>
                <a:sym typeface="Average"/>
              </a:rPr>
              <a:t>Represented by the Big Oh function O(f(n))</a:t>
            </a:r>
            <a:endParaRPr sz="1400">
              <a:solidFill>
                <a:schemeClr val="accent3"/>
              </a:solidFill>
              <a:latin typeface="Average"/>
              <a:ea typeface="Average"/>
              <a:cs typeface="Average"/>
              <a:sym typeface="Average"/>
            </a:endParaRPr>
          </a:p>
          <a:p>
            <a:pPr marL="457200" lvl="0" indent="-342900" algn="l" rtl="0">
              <a:lnSpc>
                <a:spcPct val="150000"/>
              </a:lnSpc>
              <a:spcBef>
                <a:spcPts val="0"/>
              </a:spcBef>
              <a:spcAft>
                <a:spcPts val="0"/>
              </a:spcAft>
              <a:buClr>
                <a:schemeClr val="accent3"/>
              </a:buClr>
              <a:buSzPts val="1800"/>
              <a:buFont typeface="Average"/>
              <a:buChar char="●"/>
            </a:pPr>
            <a:r>
              <a:rPr lang="en" sz="1800" b="1">
                <a:solidFill>
                  <a:schemeClr val="accent3"/>
                </a:solidFill>
                <a:latin typeface="Average"/>
                <a:ea typeface="Average"/>
                <a:cs typeface="Average"/>
                <a:sym typeface="Average"/>
              </a:rPr>
              <a:t>Memory Requirement:</a:t>
            </a:r>
            <a:r>
              <a:rPr lang="en" sz="1800">
                <a:solidFill>
                  <a:schemeClr val="accent3"/>
                </a:solidFill>
                <a:latin typeface="Average"/>
                <a:ea typeface="Average"/>
                <a:cs typeface="Average"/>
                <a:sym typeface="Average"/>
              </a:rPr>
              <a:t> </a:t>
            </a:r>
            <a:r>
              <a:rPr lang="en" sz="1600">
                <a:solidFill>
                  <a:schemeClr val="accent3"/>
                </a:solidFill>
                <a:latin typeface="Average"/>
                <a:ea typeface="Average"/>
                <a:cs typeface="Average"/>
                <a:sym typeface="Average"/>
              </a:rPr>
              <a:t>How much memory will the algorithm need?</a:t>
            </a:r>
            <a:endParaRPr sz="1600">
              <a:solidFill>
                <a:schemeClr val="accent3"/>
              </a:solidFill>
              <a:latin typeface="Average"/>
              <a:ea typeface="Average"/>
              <a:cs typeface="Average"/>
              <a:sym typeface="Average"/>
            </a:endParaRPr>
          </a:p>
          <a:p>
            <a:pPr marL="457200" lvl="0" indent="-342900" algn="l" rtl="0">
              <a:lnSpc>
                <a:spcPct val="150000"/>
              </a:lnSpc>
              <a:spcBef>
                <a:spcPts val="0"/>
              </a:spcBef>
              <a:spcAft>
                <a:spcPts val="0"/>
              </a:spcAft>
              <a:buClr>
                <a:schemeClr val="accent3"/>
              </a:buClr>
              <a:buSzPts val="1800"/>
              <a:buFont typeface="Average"/>
              <a:buChar char="●"/>
            </a:pPr>
            <a:r>
              <a:rPr lang="en" sz="1800" b="1">
                <a:solidFill>
                  <a:schemeClr val="accent3"/>
                </a:solidFill>
                <a:latin typeface="Average"/>
                <a:ea typeface="Average"/>
                <a:cs typeface="Average"/>
                <a:sym typeface="Average"/>
              </a:rPr>
              <a:t>Training Data Requirement:</a:t>
            </a:r>
            <a:r>
              <a:rPr lang="en" sz="1800">
                <a:solidFill>
                  <a:schemeClr val="accent3"/>
                </a:solidFill>
                <a:latin typeface="Average"/>
                <a:ea typeface="Average"/>
                <a:cs typeface="Average"/>
                <a:sym typeface="Average"/>
              </a:rPr>
              <a:t> </a:t>
            </a:r>
            <a:r>
              <a:rPr lang="en" sz="1600">
                <a:solidFill>
                  <a:schemeClr val="accent3"/>
                </a:solidFill>
                <a:latin typeface="Average"/>
                <a:ea typeface="Average"/>
                <a:cs typeface="Average"/>
                <a:sym typeface="Average"/>
              </a:rPr>
              <a:t>How much data is needed to train the model?</a:t>
            </a:r>
            <a:endParaRPr sz="1600">
              <a:solidFill>
                <a:schemeClr val="accent3"/>
              </a:solidFill>
              <a:latin typeface="Average"/>
              <a:ea typeface="Average"/>
              <a:cs typeface="Average"/>
              <a:sym typeface="Average"/>
            </a:endParaRPr>
          </a:p>
          <a:p>
            <a:pPr marL="457200" lvl="0" indent="-342900" algn="l" rtl="0">
              <a:lnSpc>
                <a:spcPct val="150000"/>
              </a:lnSpc>
              <a:spcBef>
                <a:spcPts val="0"/>
              </a:spcBef>
              <a:spcAft>
                <a:spcPts val="0"/>
              </a:spcAft>
              <a:buClr>
                <a:schemeClr val="accent3"/>
              </a:buClr>
              <a:buSzPts val="1800"/>
              <a:buFont typeface="Average"/>
              <a:buChar char="●"/>
            </a:pPr>
            <a:r>
              <a:rPr lang="en" sz="1800" b="1">
                <a:solidFill>
                  <a:schemeClr val="accent3"/>
                </a:solidFill>
                <a:latin typeface="Average"/>
                <a:ea typeface="Average"/>
                <a:cs typeface="Average"/>
                <a:sym typeface="Average"/>
              </a:rPr>
              <a:t>Difficulty of Implementation:</a:t>
            </a:r>
            <a:r>
              <a:rPr lang="en" sz="1800">
                <a:solidFill>
                  <a:schemeClr val="accent3"/>
                </a:solidFill>
                <a:latin typeface="Average"/>
                <a:ea typeface="Average"/>
                <a:cs typeface="Average"/>
                <a:sym typeface="Average"/>
              </a:rPr>
              <a:t> </a:t>
            </a:r>
            <a:r>
              <a:rPr lang="en" sz="1600">
                <a:solidFill>
                  <a:schemeClr val="accent3"/>
                </a:solidFill>
                <a:latin typeface="Average"/>
                <a:ea typeface="Average"/>
                <a:cs typeface="Average"/>
                <a:sym typeface="Average"/>
              </a:rPr>
              <a:t>How easily and how quickly can the algorithm be written?</a:t>
            </a:r>
            <a:endParaRPr sz="1600">
              <a:solidFill>
                <a:schemeClr val="accent3"/>
              </a:solidFill>
              <a:latin typeface="Average"/>
              <a:ea typeface="Average"/>
              <a:cs typeface="Average"/>
              <a:sym typeface="Average"/>
            </a:endParaRPr>
          </a:p>
          <a:p>
            <a:pPr marL="457200" lvl="0" indent="-342900" algn="l" rtl="0">
              <a:lnSpc>
                <a:spcPct val="150000"/>
              </a:lnSpc>
              <a:spcBef>
                <a:spcPts val="0"/>
              </a:spcBef>
              <a:spcAft>
                <a:spcPts val="0"/>
              </a:spcAft>
              <a:buClr>
                <a:schemeClr val="accent3"/>
              </a:buClr>
              <a:buSzPts val="1800"/>
              <a:buFont typeface="Average"/>
              <a:buChar char="●"/>
            </a:pPr>
            <a:r>
              <a:rPr lang="en" sz="1800" b="1">
                <a:solidFill>
                  <a:schemeClr val="accent3"/>
                </a:solidFill>
                <a:latin typeface="Average"/>
                <a:ea typeface="Average"/>
                <a:cs typeface="Average"/>
                <a:sym typeface="Average"/>
              </a:rPr>
              <a:t>Output Type: </a:t>
            </a:r>
            <a:r>
              <a:rPr lang="en" sz="1600">
                <a:solidFill>
                  <a:schemeClr val="accent3"/>
                </a:solidFill>
                <a:latin typeface="Average"/>
                <a:ea typeface="Average"/>
                <a:cs typeface="Average"/>
                <a:sym typeface="Average"/>
              </a:rPr>
              <a:t>Binary or multiclass?</a:t>
            </a:r>
            <a:endParaRPr sz="1600">
              <a:solidFill>
                <a:schemeClr val="accent3"/>
              </a:solidFill>
              <a:latin typeface="Average"/>
              <a:ea typeface="Average"/>
              <a:cs typeface="Average"/>
              <a:sym typeface="Average"/>
            </a:endParaRPr>
          </a:p>
          <a:p>
            <a:pPr marL="457200" lvl="0" indent="-342900" algn="l" rtl="0">
              <a:lnSpc>
                <a:spcPct val="150000"/>
              </a:lnSpc>
              <a:spcBef>
                <a:spcPts val="0"/>
              </a:spcBef>
              <a:spcAft>
                <a:spcPts val="0"/>
              </a:spcAft>
              <a:buClr>
                <a:schemeClr val="accent3"/>
              </a:buClr>
              <a:buSzPts val="1800"/>
              <a:buFont typeface="Average"/>
              <a:buChar char="●"/>
            </a:pPr>
            <a:r>
              <a:rPr lang="en" sz="1800" b="1">
                <a:solidFill>
                  <a:schemeClr val="accent3"/>
                </a:solidFill>
                <a:latin typeface="Average"/>
                <a:ea typeface="Average"/>
                <a:cs typeface="Average"/>
                <a:sym typeface="Average"/>
              </a:rPr>
              <a:t>Accuracy:</a:t>
            </a:r>
            <a:r>
              <a:rPr lang="en" sz="1800">
                <a:solidFill>
                  <a:schemeClr val="accent3"/>
                </a:solidFill>
                <a:latin typeface="Average"/>
                <a:ea typeface="Average"/>
                <a:cs typeface="Average"/>
                <a:sym typeface="Average"/>
              </a:rPr>
              <a:t> </a:t>
            </a:r>
            <a:r>
              <a:rPr lang="en" sz="1600">
                <a:solidFill>
                  <a:schemeClr val="accent3"/>
                </a:solidFill>
                <a:latin typeface="Average"/>
                <a:ea typeface="Average"/>
                <a:cs typeface="Average"/>
                <a:sym typeface="Average"/>
              </a:rPr>
              <a:t>How often is the correct classification given?</a:t>
            </a:r>
            <a:endParaRPr sz="1600">
              <a:solidFill>
                <a:schemeClr val="accent3"/>
              </a:solidFill>
              <a:latin typeface="Average"/>
              <a:ea typeface="Average"/>
              <a:cs typeface="Average"/>
              <a:sym typeface="Average"/>
            </a:endParaRPr>
          </a:p>
          <a:p>
            <a:pPr marL="0" lvl="0" indent="0" algn="l" rtl="0">
              <a:spcBef>
                <a:spcPts val="160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9765613c5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9765613c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Different colored factors are the more important factors, especially accuracy. You can see that CNNs and SVMs have exceedingly high accuracy compared to the others. Overall, SVMs win by combining decent speed and great accuracy. CNNs are simply too slow in this problem despite their excellent performance.</a:t>
            </a: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9765613c5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9765613c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dirty="0"/>
              <a:t>In the real time recording problem, time and space constraints are reduced, resulting in the orange coloring (less important). Accuracy remains highly important. In this case, CNNs are less penalized by their computational cost and can leverage their excellent accuracy.</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98396de36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98396de3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9765613c5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9765613c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shows a more theoretical comparison between the solutions. Warmer colors indicate unfavorable values, while colder colors indicate more favorable values.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98396de36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98396de3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98396de36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98396de36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98396de36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98396de3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Pipeline: Raw audio data is passed through a BP filter from 70-2000Hz for heart and muscle sound removal. Features such as Power spectrum density are extracted from filtered signal. For real time classification, an SVM model is applied. For classification of recordings, a CNN model is applied. The model returns a classification result for the physician or nurse to use.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9765613c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9765613c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9765613c5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9765613c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49907e811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49907e81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98396de36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98396de3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98396de36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98396de3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98396de36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98396de3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98396de36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98396de3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87c069c05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87c069c05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t>
            </a:r>
            <a:r>
              <a:rPr lang="en-US" dirty="0" err="1" smtClean="0"/>
              <a:t>Eko</a:t>
            </a:r>
            <a:r>
              <a:rPr lang="en-US" baseline="0" dirty="0" smtClean="0"/>
              <a:t> Core Attachment</a:t>
            </a:r>
          </a:p>
          <a:p>
            <a:pPr marL="0" lvl="0" indent="0" algn="l" rtl="0">
              <a:spcBef>
                <a:spcPts val="0"/>
              </a:spcBef>
              <a:spcAft>
                <a:spcPts val="0"/>
              </a:spcAft>
              <a:buNone/>
            </a:pPr>
            <a:r>
              <a:rPr lang="en-US" baseline="0" dirty="0" smtClean="0"/>
              <a:t>-</a:t>
            </a:r>
            <a:r>
              <a:rPr lang="en-US" baseline="0" dirty="0" err="1" smtClean="0"/>
              <a:t>Smalller</a:t>
            </a:r>
            <a:r>
              <a:rPr lang="en-US" baseline="0" dirty="0" smtClean="0"/>
              <a:t> area covered</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990d46bd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990d46bd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-Microphone-based sound capture</a:t>
            </a:r>
          </a:p>
          <a:p>
            <a:pPr marL="0" lvl="0" indent="0" algn="l" rtl="0">
              <a:spcBef>
                <a:spcPts val="0"/>
              </a:spcBef>
              <a:spcAft>
                <a:spcPts val="0"/>
              </a:spcAft>
              <a:buNone/>
            </a:pPr>
            <a:r>
              <a:rPr lang="en-US" dirty="0" smtClean="0"/>
              <a:t>-Larger area covered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1" Type="http://schemas.openxmlformats.org/officeDocument/2006/relationships/hyperlink" Target="https://doi.org/10.1109/ICPR.2010.1121" TargetMode="External"/><Relationship Id="rId12" Type="http://schemas.openxmlformats.org/officeDocument/2006/relationships/hyperlink" Target="https://doi.org/10.1109/TNN.2002.806626" TargetMode="External"/><Relationship Id="rId13" Type="http://schemas.openxmlformats.org/officeDocument/2006/relationships/hyperlink" Target="https://doi.org/10.1109/ICoICT.2014.6914095" TargetMode="External"/><Relationship Id="rId14" Type="http://schemas.openxmlformats.org/officeDocument/2006/relationships/hyperlink" Target="https://doi.org/10.1016/j.cmpb.2018.03.002" TargetMode="External"/><Relationship Id="rId15" Type="http://schemas.openxmlformats.org/officeDocument/2006/relationships/hyperlink" Target="https://doi.org/10.1016/j.patrec.2009.09.023" TargetMode="External"/><Relationship Id="rId16" Type="http://schemas.openxmlformats.org/officeDocument/2006/relationships/hyperlink" Target="http://arxiv.org/abs/1407.7502" TargetMode="External"/><Relationship Id="rId17" Type="http://schemas.openxmlformats.org/officeDocument/2006/relationships/hyperlink" Target="https://doi.org/10.1109/CICN.2014.220" TargetMode="External"/><Relationship Id="rId18" Type="http://schemas.openxmlformats.org/officeDocument/2006/relationships/hyperlink" Target="https://www.mathworks.com/videos/machine-learning-using-heart-sound-classification-example-1515709249154.html" TargetMode="External"/><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doi.org/10.1109/TASLP.2014.2339736" TargetMode="External"/><Relationship Id="rId4" Type="http://schemas.openxmlformats.org/officeDocument/2006/relationships/hyperlink" Target="https://doi.org/10.1186/s13640-017-0213-2" TargetMode="External"/><Relationship Id="rId5" Type="http://schemas.openxmlformats.org/officeDocument/2006/relationships/hyperlink" Target="http://arxiv.org/abs/1804.01149" TargetMode="External"/><Relationship Id="rId6" Type="http://schemas.openxmlformats.org/officeDocument/2006/relationships/hyperlink" Target="https://doi.org/10.1016/j.procs.2017.08.250" TargetMode="External"/><Relationship Id="rId7" Type="http://schemas.openxmlformats.org/officeDocument/2006/relationships/hyperlink" Target="https://doi.org/10.1017/S1355771801002126" TargetMode="External"/><Relationship Id="rId8" Type="http://schemas.openxmlformats.org/officeDocument/2006/relationships/hyperlink" Target="https://doi.org/10.1109/ISM.2012.86" TargetMode="External"/><Relationship Id="rId9" Type="http://schemas.openxmlformats.org/officeDocument/2006/relationships/hyperlink" Target="https://doi.org/10.1016/S0167-8655(03)00147-8" TargetMode="External"/><Relationship Id="rId10" Type="http://schemas.openxmlformats.org/officeDocument/2006/relationships/hyperlink" Target="https://doi.org/10.1109/ICASSP.2013.6638952" TargetMode="External"/></Relationships>
</file>

<file path=ppt/slides/_rels/slide35.xml.rels><?xml version="1.0" encoding="UTF-8" standalone="yes"?>
<Relationships xmlns="http://schemas.openxmlformats.org/package/2006/relationships"><Relationship Id="rId11" Type="http://schemas.openxmlformats.org/officeDocument/2006/relationships/hyperlink" Target="http://mathworld.wolfram.com/SigmoidFunction.html" TargetMode="External"/><Relationship Id="rId12" Type="http://schemas.openxmlformats.org/officeDocument/2006/relationships/hyperlink" Target="https://www.mathworks.com/help/stats/clustering-using-gaussian-mixture-models.html" TargetMode="External"/><Relationship Id="rId13" Type="http://schemas.openxmlformats.org/officeDocument/2006/relationships/hyperlink" Target="https://www.mathworks.com/help/stats/gmdistribution.html" TargetMode="External"/><Relationship Id="rId14" Type="http://schemas.openxmlformats.org/officeDocument/2006/relationships/hyperlink" Target="https://www.mathworks.com/help/stats/gaussian-mixture-models-1.html" TargetMode="External"/><Relationship Id="rId15" Type="http://schemas.openxmlformats.org/officeDocument/2006/relationships/hyperlink" Target="https://doi.org/10.1049/htl.2016.0038" TargetMode="External"/><Relationship Id="rId16" Type="http://schemas.openxmlformats.org/officeDocument/2006/relationships/hyperlink" Target="https://doi.org/10.3390/s17010171" TargetMode="External"/><Relationship Id="rId17" Type="http://schemas.openxmlformats.org/officeDocument/2006/relationships/hyperlink" Target="https://www.tptherapy.com/product/AcuCurve_Cane" TargetMode="External"/><Relationship Id="rId18" Type="http://schemas.openxmlformats.org/officeDocument/2006/relationships/hyperlink" Target="https://www.youtube.com/watch?v=-3n26AjNn6c" TargetMode="External"/><Relationship Id="rId19" Type="http://schemas.openxmlformats.org/officeDocument/2006/relationships/hyperlink" Target="https://www.google.com/search?q=trigger+point+cane&amp;safe=active&amp;source=lnms&amp;tbm=isch&amp;sa=X&amp;ved=0ahUKEwjkw-Xxw_zeAhUBNKwKHYsUBvsQ_AUIDygC#imgdii=d7EwRPykuAUCVM:&amp;imgrc=mq6OHJgB9S54nM" TargetMode="External"/><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doi.org/10.1109/MLSP.2015.7324337" TargetMode="External"/><Relationship Id="rId4" Type="http://schemas.openxmlformats.org/officeDocument/2006/relationships/hyperlink" Target="https://doi.org/10.1016/j.proeng.2012.06.120" TargetMode="External"/><Relationship Id="rId5" Type="http://schemas.openxmlformats.org/officeDocument/2006/relationships/hyperlink" Target="https://doi.org/10.1007/978-981-10-7419-6_6" TargetMode="External"/><Relationship Id="rId6" Type="http://schemas.openxmlformats.org/officeDocument/2006/relationships/hyperlink" Target="https://doi.org/10.1109/ICASSP.2013.6639347" TargetMode="External"/><Relationship Id="rId7" Type="http://schemas.openxmlformats.org/officeDocument/2006/relationships/hyperlink" Target="https://doi.org/10.1109/ICASSP.2014.6854270" TargetMode="External"/><Relationship Id="rId8" Type="http://schemas.openxmlformats.org/officeDocument/2006/relationships/hyperlink" Target="http://dl.acm.org/citation.cfm?id=1597538.1597619" TargetMode="External"/><Relationship Id="rId9" Type="http://schemas.openxmlformats.org/officeDocument/2006/relationships/hyperlink" Target="https://doi.org/10.1162/089976603762553004" TargetMode="External"/><Relationship Id="rId10" Type="http://schemas.openxmlformats.org/officeDocument/2006/relationships/hyperlink" Target="http://arxiv.org/abs/1511.08458"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Progress Presentation</a:t>
            </a:r>
            <a:endParaRPr/>
          </a:p>
          <a:p>
            <a:pPr marL="0" lvl="0" indent="0" algn="ctr" rtl="0">
              <a:spcBef>
                <a:spcPts val="0"/>
              </a:spcBef>
              <a:spcAft>
                <a:spcPts val="0"/>
              </a:spcAft>
              <a:buNone/>
            </a:pPr>
            <a:r>
              <a:rPr lang="en"/>
              <a:t>Remote Lung Auscultation Device</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Hannah Aaron, </a:t>
            </a:r>
            <a:r>
              <a:rPr lang="en" u="sng"/>
              <a:t>Loren Shin</a:t>
            </a:r>
            <a:r>
              <a:rPr lang="en"/>
              <a:t> &amp; Kevin Xie</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Locations for Auscultation</a:t>
            </a:r>
            <a:endParaRPr/>
          </a:p>
        </p:txBody>
      </p:sp>
      <p:pic>
        <p:nvPicPr>
          <p:cNvPr id="123" name="Google Shape;123;p22"/>
          <p:cNvPicPr preferRelativeResize="0"/>
          <p:nvPr/>
        </p:nvPicPr>
        <p:blipFill>
          <a:blip r:embed="rId3">
            <a:alphaModFix/>
          </a:blip>
          <a:stretch>
            <a:fillRect/>
          </a:stretch>
        </p:blipFill>
        <p:spPr>
          <a:xfrm>
            <a:off x="655687" y="1375175"/>
            <a:ext cx="7832625" cy="32169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Trigger Point Cane</a:t>
            </a:r>
            <a:endParaRPr/>
          </a:p>
        </p:txBody>
      </p:sp>
      <p:sp>
        <p:nvSpPr>
          <p:cNvPr id="129" name="Google Shape;12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0" name="Google Shape;130;p23"/>
          <p:cNvPicPr preferRelativeResize="0"/>
          <p:nvPr/>
        </p:nvPicPr>
        <p:blipFill rotWithShape="1">
          <a:blip r:embed="rId3">
            <a:alphaModFix/>
          </a:blip>
          <a:srcRect l="50421"/>
          <a:stretch/>
        </p:blipFill>
        <p:spPr>
          <a:xfrm>
            <a:off x="3160479" y="1152475"/>
            <a:ext cx="2823046" cy="34164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Vest</a:t>
            </a:r>
            <a:endParaRPr/>
          </a:p>
        </p:txBody>
      </p:sp>
      <p:sp>
        <p:nvSpPr>
          <p:cNvPr id="136" name="Google Shape;13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7" name="Google Shape;137;p24"/>
          <p:cNvPicPr preferRelativeResize="0"/>
          <p:nvPr/>
        </p:nvPicPr>
        <p:blipFill>
          <a:blip r:embed="rId3">
            <a:alphaModFix/>
          </a:blip>
          <a:stretch>
            <a:fillRect/>
          </a:stretch>
        </p:blipFill>
        <p:spPr>
          <a:xfrm>
            <a:off x="1133006" y="1152475"/>
            <a:ext cx="2539899" cy="34164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211" y="1152475"/>
            <a:ext cx="3416400" cy="3416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Strap &amp; Suspender</a:t>
            </a:r>
            <a:endParaRPr/>
          </a:p>
        </p:txBody>
      </p:sp>
      <p:sp>
        <p:nvSpPr>
          <p:cNvPr id="143" name="Google Shape;14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4" name="Google Shape;144;p25"/>
          <p:cNvPicPr preferRelativeResize="0"/>
          <p:nvPr/>
        </p:nvPicPr>
        <p:blipFill>
          <a:blip r:embed="rId3">
            <a:alphaModFix/>
          </a:blip>
          <a:stretch>
            <a:fillRect/>
          </a:stretch>
        </p:blipFill>
        <p:spPr>
          <a:xfrm>
            <a:off x="747736" y="1470025"/>
            <a:ext cx="4457700" cy="278130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471" y="1470025"/>
            <a:ext cx="2781300" cy="2781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Chest Band &amp; Neck Attachment</a:t>
            </a:r>
            <a:endParaRPr/>
          </a:p>
        </p:txBody>
      </p:sp>
      <p:sp>
        <p:nvSpPr>
          <p:cNvPr id="150" name="Google Shape;15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1" name="Google Shape;151;p26"/>
          <p:cNvPicPr preferRelativeResize="0"/>
          <p:nvPr/>
        </p:nvPicPr>
        <p:blipFill>
          <a:blip r:embed="rId3">
            <a:alphaModFix/>
          </a:blip>
          <a:stretch>
            <a:fillRect/>
          </a:stretch>
        </p:blipFill>
        <p:spPr>
          <a:xfrm>
            <a:off x="594631" y="1627200"/>
            <a:ext cx="3912445" cy="2466975"/>
          </a:xfrm>
          <a:prstGeom prst="rect">
            <a:avLst/>
          </a:prstGeom>
          <a:noFill/>
          <a:ln>
            <a:noFill/>
          </a:ln>
        </p:spPr>
      </p:pic>
      <p:pic>
        <p:nvPicPr>
          <p:cNvPr id="152" name="Google Shape;152;p26"/>
          <p:cNvPicPr preferRelativeResize="0"/>
          <p:nvPr/>
        </p:nvPicPr>
        <p:blipFill>
          <a:blip r:embed="rId4">
            <a:alphaModFix/>
          </a:blip>
          <a:stretch>
            <a:fillRect/>
          </a:stretch>
        </p:blipFill>
        <p:spPr>
          <a:xfrm>
            <a:off x="5204050" y="1627188"/>
            <a:ext cx="3333750" cy="2466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Wall- / Chair- Mounted Pad</a:t>
            </a:r>
            <a:endParaRPr/>
          </a:p>
        </p:txBody>
      </p:sp>
      <p:sp>
        <p:nvSpPr>
          <p:cNvPr id="158" name="Google Shape;15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9" name="Google Shape;159;p27"/>
          <p:cNvPicPr preferRelativeResize="0"/>
          <p:nvPr/>
        </p:nvPicPr>
        <p:blipFill>
          <a:blip r:embed="rId3">
            <a:alphaModFix/>
          </a:blip>
          <a:stretch>
            <a:fillRect/>
          </a:stretch>
        </p:blipFill>
        <p:spPr>
          <a:xfrm>
            <a:off x="4571993" y="1152475"/>
            <a:ext cx="3256258" cy="3416400"/>
          </a:xfrm>
          <a:prstGeom prst="rect">
            <a:avLst/>
          </a:prstGeom>
          <a:noFill/>
          <a:ln>
            <a:noFill/>
          </a:ln>
        </p:spPr>
      </p:pic>
      <p:pic>
        <p:nvPicPr>
          <p:cNvPr id="160" name="Google Shape;160;p27"/>
          <p:cNvPicPr preferRelativeResize="0"/>
          <p:nvPr/>
        </p:nvPicPr>
        <p:blipFill>
          <a:blip r:embed="rId4">
            <a:alphaModFix/>
          </a:blip>
          <a:stretch>
            <a:fillRect/>
          </a:stretch>
        </p:blipFill>
        <p:spPr>
          <a:xfrm>
            <a:off x="1485967" y="1152475"/>
            <a:ext cx="1960536" cy="341639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BackPad</a:t>
            </a:r>
            <a:endParaRPr/>
          </a:p>
        </p:txBody>
      </p:sp>
      <p:sp>
        <p:nvSpPr>
          <p:cNvPr id="166" name="Google Shape;16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7" name="Google Shape;167;p28"/>
          <p:cNvPicPr preferRelativeResize="0"/>
          <p:nvPr/>
        </p:nvPicPr>
        <p:blipFill>
          <a:blip r:embed="rId3">
            <a:alphaModFix/>
          </a:blip>
          <a:stretch>
            <a:fillRect/>
          </a:stretch>
        </p:blipFill>
        <p:spPr>
          <a:xfrm>
            <a:off x="2966288" y="1152475"/>
            <a:ext cx="3211423" cy="34164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Reverse Bib Pad</a:t>
            </a:r>
            <a:endParaRPr/>
          </a:p>
        </p:txBody>
      </p:sp>
      <p:sp>
        <p:nvSpPr>
          <p:cNvPr id="173" name="Google Shape;17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4" name="Google Shape;174;p29"/>
          <p:cNvPicPr preferRelativeResize="0"/>
          <p:nvPr/>
        </p:nvPicPr>
        <p:blipFill>
          <a:blip r:embed="rId3">
            <a:alphaModFix/>
          </a:blip>
          <a:stretch>
            <a:fillRect/>
          </a:stretch>
        </p:blipFill>
        <p:spPr>
          <a:xfrm>
            <a:off x="2863800" y="1152475"/>
            <a:ext cx="3416400" cy="34164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Solutions: Neural Networks</a:t>
            </a:r>
            <a:endParaRPr/>
          </a:p>
        </p:txBody>
      </p:sp>
      <p:sp>
        <p:nvSpPr>
          <p:cNvPr id="180" name="Google Shape;180;p30"/>
          <p:cNvSpPr txBox="1">
            <a:spLocks noGrp="1"/>
          </p:cNvSpPr>
          <p:nvPr>
            <p:ph type="body" idx="1"/>
          </p:nvPr>
        </p:nvSpPr>
        <p:spPr>
          <a:xfrm>
            <a:off x="311700" y="1054163"/>
            <a:ext cx="4019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Artificial Neural Networks (ANN)</a:t>
            </a:r>
            <a:endParaRPr dirty="0"/>
          </a:p>
          <a:p>
            <a:pPr marL="914400" lvl="1" indent="-317500" algn="l" rtl="0">
              <a:spcBef>
                <a:spcPts val="0"/>
              </a:spcBef>
              <a:spcAft>
                <a:spcPts val="0"/>
              </a:spcAft>
              <a:buSzPts val="1400"/>
              <a:buChar char="○"/>
            </a:pPr>
            <a:r>
              <a:rPr lang="en" dirty="0"/>
              <a:t>Information passes through </a:t>
            </a:r>
            <a:r>
              <a:rPr lang="en" b="1" dirty="0"/>
              <a:t>layers of weights</a:t>
            </a:r>
            <a:endParaRPr b="1"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181" name="Google Shape;181;p30"/>
          <p:cNvPicPr preferRelativeResize="0"/>
          <p:nvPr/>
        </p:nvPicPr>
        <p:blipFill>
          <a:blip r:embed="rId3">
            <a:alphaModFix/>
          </a:blip>
          <a:stretch>
            <a:fillRect/>
          </a:stretch>
        </p:blipFill>
        <p:spPr>
          <a:xfrm>
            <a:off x="641000" y="2001502"/>
            <a:ext cx="3522749" cy="2304300"/>
          </a:xfrm>
          <a:prstGeom prst="rect">
            <a:avLst/>
          </a:prstGeom>
          <a:noFill/>
          <a:ln>
            <a:noFill/>
          </a:ln>
        </p:spPr>
      </p:pic>
      <p:sp>
        <p:nvSpPr>
          <p:cNvPr id="182" name="Google Shape;182;p30"/>
          <p:cNvSpPr txBox="1">
            <a:spLocks noGrp="1"/>
          </p:cNvSpPr>
          <p:nvPr>
            <p:ph type="body" idx="1"/>
          </p:nvPr>
        </p:nvSpPr>
        <p:spPr>
          <a:xfrm>
            <a:off x="4207500" y="1054175"/>
            <a:ext cx="4892700" cy="3380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Convolutional Neural Networks (CNN)</a:t>
            </a:r>
            <a:endParaRPr dirty="0"/>
          </a:p>
          <a:p>
            <a:pPr marL="914400" lvl="1" indent="-317500" algn="l" rtl="0">
              <a:spcBef>
                <a:spcPts val="0"/>
              </a:spcBef>
              <a:spcAft>
                <a:spcPts val="0"/>
              </a:spcAft>
              <a:buSzPts val="1400"/>
              <a:buChar char="○"/>
            </a:pPr>
            <a:r>
              <a:rPr lang="en" b="1" dirty="0"/>
              <a:t>Convolutional and pooling layers</a:t>
            </a:r>
            <a:r>
              <a:rPr lang="en" dirty="0"/>
              <a:t> on top of ANN hidden layers</a:t>
            </a:r>
            <a:endParaRPr dirty="0"/>
          </a:p>
          <a:p>
            <a:pPr marL="914400" lvl="1" indent="-317500" algn="l" rtl="0">
              <a:spcBef>
                <a:spcPts val="0"/>
              </a:spcBef>
              <a:spcAft>
                <a:spcPts val="0"/>
              </a:spcAft>
              <a:buSzPts val="1400"/>
              <a:buChar char="○"/>
            </a:pPr>
            <a:r>
              <a:rPr lang="en" dirty="0"/>
              <a:t>Applies </a:t>
            </a:r>
            <a:r>
              <a:rPr lang="en" b="1" dirty="0"/>
              <a:t>convolution and dimensionality reduction</a:t>
            </a:r>
            <a:endParaRPr b="1"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183" name="Google Shape;183;p30"/>
          <p:cNvPicPr preferRelativeResize="0"/>
          <p:nvPr/>
        </p:nvPicPr>
        <p:blipFill>
          <a:blip r:embed="rId4">
            <a:alphaModFix/>
          </a:blip>
          <a:stretch>
            <a:fillRect/>
          </a:stretch>
        </p:blipFill>
        <p:spPr>
          <a:xfrm>
            <a:off x="5232475" y="2202850"/>
            <a:ext cx="3363174" cy="2441200"/>
          </a:xfrm>
          <a:prstGeom prst="rect">
            <a:avLst/>
          </a:prstGeom>
          <a:noFill/>
          <a:ln>
            <a:noFill/>
          </a:ln>
        </p:spPr>
      </p:pic>
      <p:sp>
        <p:nvSpPr>
          <p:cNvPr id="184" name="Google Shape;184;p30"/>
          <p:cNvSpPr txBox="1"/>
          <p:nvPr/>
        </p:nvSpPr>
        <p:spPr>
          <a:xfrm>
            <a:off x="946125" y="4434275"/>
            <a:ext cx="3000000" cy="534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accent3"/>
                </a:solidFill>
              </a:rPr>
              <a:t>Graphical representation of an artificial neural network. Taken from [33]</a:t>
            </a:r>
            <a:endParaRPr sz="1200">
              <a:solidFill>
                <a:schemeClr val="accent3"/>
              </a:solidFill>
            </a:endParaRPr>
          </a:p>
        </p:txBody>
      </p:sp>
      <p:sp>
        <p:nvSpPr>
          <p:cNvPr id="185" name="Google Shape;185;p30"/>
          <p:cNvSpPr txBox="1"/>
          <p:nvPr/>
        </p:nvSpPr>
        <p:spPr>
          <a:xfrm>
            <a:off x="4991812" y="4533675"/>
            <a:ext cx="3844500" cy="677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accent3"/>
                </a:solidFill>
              </a:rPr>
              <a:t>Representation of CNN, showing convolution, pooling and hidden layers. Taken from [1].</a:t>
            </a:r>
            <a:endParaRPr sz="120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500"/>
                                        <p:tgtEl>
                                          <p:spTgt spid="1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0">
                                            <p:txEl>
                                              <p:pRg st="1" end="1"/>
                                            </p:txEl>
                                          </p:spTgt>
                                        </p:tgtEl>
                                        <p:attrNameLst>
                                          <p:attrName>style.visibility</p:attrName>
                                        </p:attrNameLst>
                                      </p:cBhvr>
                                      <p:to>
                                        <p:strVal val="visible"/>
                                      </p:to>
                                    </p:set>
                                    <p:animEffect transition="in" filter="fade">
                                      <p:cBhvr>
                                        <p:cTn id="10" dur="500"/>
                                        <p:tgtEl>
                                          <p:spTgt spid="18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1"/>
                                        </p:tgtEl>
                                        <p:attrNameLst>
                                          <p:attrName>style.visibility</p:attrName>
                                        </p:attrNameLst>
                                      </p:cBhvr>
                                      <p:to>
                                        <p:strVal val="visible"/>
                                      </p:to>
                                    </p:set>
                                    <p:animEffect transition="in" filter="fade">
                                      <p:cBhvr>
                                        <p:cTn id="13" dur="500"/>
                                        <p:tgtEl>
                                          <p:spTgt spid="1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4"/>
                                        </p:tgtEl>
                                        <p:attrNameLst>
                                          <p:attrName>style.visibility</p:attrName>
                                        </p:attrNameLst>
                                      </p:cBhvr>
                                      <p:to>
                                        <p:strVal val="visible"/>
                                      </p:to>
                                    </p:set>
                                    <p:animEffect transition="in" filter="fade">
                                      <p:cBhvr>
                                        <p:cTn id="16" dur="500"/>
                                        <p:tgtEl>
                                          <p:spTgt spid="18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2">
                                            <p:txEl>
                                              <p:pRg st="0" end="0"/>
                                            </p:txEl>
                                          </p:spTgt>
                                        </p:tgtEl>
                                        <p:attrNameLst>
                                          <p:attrName>style.visibility</p:attrName>
                                        </p:attrNameLst>
                                      </p:cBhvr>
                                      <p:to>
                                        <p:strVal val="visible"/>
                                      </p:to>
                                    </p:set>
                                    <p:animEffect transition="in" filter="fade">
                                      <p:cBhvr>
                                        <p:cTn id="21" dur="500"/>
                                        <p:tgtEl>
                                          <p:spTgt spid="18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2">
                                            <p:txEl>
                                              <p:pRg st="1" end="1"/>
                                            </p:txEl>
                                          </p:spTgt>
                                        </p:tgtEl>
                                        <p:attrNameLst>
                                          <p:attrName>style.visibility</p:attrName>
                                        </p:attrNameLst>
                                      </p:cBhvr>
                                      <p:to>
                                        <p:strVal val="visible"/>
                                      </p:to>
                                    </p:set>
                                    <p:animEffect transition="in" filter="fade">
                                      <p:cBhvr>
                                        <p:cTn id="24" dur="500"/>
                                        <p:tgtEl>
                                          <p:spTgt spid="182">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2">
                                            <p:txEl>
                                              <p:pRg st="2" end="2"/>
                                            </p:txEl>
                                          </p:spTgt>
                                        </p:tgtEl>
                                        <p:attrNameLst>
                                          <p:attrName>style.visibility</p:attrName>
                                        </p:attrNameLst>
                                      </p:cBhvr>
                                      <p:to>
                                        <p:strVal val="visible"/>
                                      </p:to>
                                    </p:set>
                                    <p:animEffect transition="in" filter="fade">
                                      <p:cBhvr>
                                        <p:cTn id="27" dur="500"/>
                                        <p:tgtEl>
                                          <p:spTgt spid="182">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83"/>
                                        </p:tgtEl>
                                        <p:attrNameLst>
                                          <p:attrName>style.visibility</p:attrName>
                                        </p:attrNameLst>
                                      </p:cBhvr>
                                      <p:to>
                                        <p:strVal val="visible"/>
                                      </p:to>
                                    </p:set>
                                    <p:animEffect transition="in" filter="fade">
                                      <p:cBhvr>
                                        <p:cTn id="30" dur="500"/>
                                        <p:tgtEl>
                                          <p:spTgt spid="18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5"/>
                                        </p:tgtEl>
                                        <p:attrNameLst>
                                          <p:attrName>style.visibility</p:attrName>
                                        </p:attrNameLst>
                                      </p:cBhvr>
                                      <p:to>
                                        <p:strVal val="visible"/>
                                      </p:to>
                                    </p:set>
                                    <p:animEffect transition="in" filter="fade">
                                      <p:cBhvr>
                                        <p:cTn id="33"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p:bldP spid="182" grpId="0" build="p"/>
      <p:bldP spid="184" grpId="0"/>
      <p:bldP spid="1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Solutions: Linear Algorithms</a:t>
            </a:r>
            <a:endParaRPr/>
          </a:p>
        </p:txBody>
      </p:sp>
      <p:sp>
        <p:nvSpPr>
          <p:cNvPr id="191" name="Google Shape;191;p31"/>
          <p:cNvSpPr txBox="1">
            <a:spLocks noGrp="1"/>
          </p:cNvSpPr>
          <p:nvPr>
            <p:ph type="body" idx="1"/>
          </p:nvPr>
        </p:nvSpPr>
        <p:spPr>
          <a:xfrm>
            <a:off x="311700" y="1054163"/>
            <a:ext cx="4019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Logistic regression (LR)</a:t>
            </a:r>
            <a:endParaRPr dirty="0"/>
          </a:p>
          <a:p>
            <a:pPr marL="914400" lvl="1" indent="-317500" algn="l" rtl="0">
              <a:spcBef>
                <a:spcPts val="0"/>
              </a:spcBef>
              <a:spcAft>
                <a:spcPts val="0"/>
              </a:spcAft>
              <a:buSzPts val="1400"/>
              <a:buChar char="○"/>
            </a:pPr>
            <a:r>
              <a:rPr lang="en" dirty="0"/>
              <a:t>Applies weights to data</a:t>
            </a:r>
            <a:endParaRPr dirty="0"/>
          </a:p>
          <a:p>
            <a:pPr marL="914400" lvl="1" indent="-317500" algn="l" rtl="0">
              <a:spcBef>
                <a:spcPts val="0"/>
              </a:spcBef>
              <a:spcAft>
                <a:spcPts val="0"/>
              </a:spcAft>
              <a:buSzPts val="1400"/>
              <a:buChar char="○"/>
            </a:pPr>
            <a:r>
              <a:rPr lang="en" dirty="0"/>
              <a:t>Feed results through logistic function</a:t>
            </a:r>
            <a:endParaRPr dirty="0"/>
          </a:p>
          <a:p>
            <a:pPr marL="914400" lvl="1" indent="-317500" algn="l" rtl="0">
              <a:spcBef>
                <a:spcPts val="0"/>
              </a:spcBef>
              <a:spcAft>
                <a:spcPts val="0"/>
              </a:spcAft>
              <a:buSzPts val="1400"/>
              <a:buChar char="○"/>
            </a:pPr>
            <a:r>
              <a:rPr lang="en" dirty="0"/>
              <a:t>Returns </a:t>
            </a:r>
            <a:r>
              <a:rPr lang="en" b="1" dirty="0"/>
              <a:t>prediction probabilities</a:t>
            </a:r>
            <a:endParaRPr b="1" dirty="0"/>
          </a:p>
          <a:p>
            <a:pPr marL="45720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
        <p:nvSpPr>
          <p:cNvPr id="192" name="Google Shape;192;p31"/>
          <p:cNvSpPr txBox="1">
            <a:spLocks noGrp="1"/>
          </p:cNvSpPr>
          <p:nvPr>
            <p:ph type="body" idx="1"/>
          </p:nvPr>
        </p:nvSpPr>
        <p:spPr>
          <a:xfrm>
            <a:off x="4207500" y="1054175"/>
            <a:ext cx="4892700" cy="3380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Support Vector Machines (SVM)</a:t>
            </a:r>
            <a:endParaRPr dirty="0"/>
          </a:p>
          <a:p>
            <a:pPr marL="914400" lvl="1" indent="-317500" algn="l" rtl="0">
              <a:spcBef>
                <a:spcPts val="0"/>
              </a:spcBef>
              <a:spcAft>
                <a:spcPts val="0"/>
              </a:spcAft>
              <a:buSzPts val="1400"/>
              <a:buChar char="○"/>
            </a:pPr>
            <a:r>
              <a:rPr lang="en" b="1" dirty="0"/>
              <a:t>Maximizes margins</a:t>
            </a:r>
            <a:r>
              <a:rPr lang="en" dirty="0"/>
              <a:t> between classes and hyperplane</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193" name="Google Shape;193;p31"/>
          <p:cNvPicPr preferRelativeResize="0"/>
          <p:nvPr/>
        </p:nvPicPr>
        <p:blipFill>
          <a:blip r:embed="rId3">
            <a:alphaModFix/>
          </a:blip>
          <a:stretch>
            <a:fillRect/>
          </a:stretch>
        </p:blipFill>
        <p:spPr>
          <a:xfrm>
            <a:off x="1170500" y="2571750"/>
            <a:ext cx="2447925" cy="1514475"/>
          </a:xfrm>
          <a:prstGeom prst="rect">
            <a:avLst/>
          </a:prstGeom>
          <a:noFill/>
          <a:ln>
            <a:noFill/>
          </a:ln>
        </p:spPr>
      </p:pic>
      <p:pic>
        <p:nvPicPr>
          <p:cNvPr id="194" name="Google Shape;194;p31"/>
          <p:cNvPicPr preferRelativeResize="0"/>
          <p:nvPr/>
        </p:nvPicPr>
        <p:blipFill>
          <a:blip r:embed="rId4">
            <a:alphaModFix/>
          </a:blip>
          <a:stretch>
            <a:fillRect/>
          </a:stretch>
        </p:blipFill>
        <p:spPr>
          <a:xfrm>
            <a:off x="5445238" y="2064423"/>
            <a:ext cx="2417225" cy="1945500"/>
          </a:xfrm>
          <a:prstGeom prst="rect">
            <a:avLst/>
          </a:prstGeom>
          <a:noFill/>
          <a:ln>
            <a:noFill/>
          </a:ln>
        </p:spPr>
      </p:pic>
      <p:sp>
        <p:nvSpPr>
          <p:cNvPr id="195" name="Google Shape;195;p31"/>
          <p:cNvSpPr txBox="1"/>
          <p:nvPr/>
        </p:nvSpPr>
        <p:spPr>
          <a:xfrm>
            <a:off x="984400" y="3507300"/>
            <a:ext cx="3000000" cy="1712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accent3"/>
                </a:solidFill>
              </a:rPr>
              <a:t>The logistic or Sigmoid Function. Taken from [34]</a:t>
            </a:r>
            <a:endParaRPr sz="1200">
              <a:solidFill>
                <a:schemeClr val="accent3"/>
              </a:solidFill>
            </a:endParaRPr>
          </a:p>
        </p:txBody>
      </p:sp>
      <p:sp>
        <p:nvSpPr>
          <p:cNvPr id="196" name="Google Shape;196;p31"/>
          <p:cNvSpPr txBox="1"/>
          <p:nvPr/>
        </p:nvSpPr>
        <p:spPr>
          <a:xfrm>
            <a:off x="4998600" y="3787125"/>
            <a:ext cx="3310500" cy="147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accent3"/>
                </a:solidFill>
              </a:rPr>
              <a:t>A support vector machine separating "+" from "-". The dotted lines represent the maximal margin, while the solid line represents the separating hyperplane. The circled points are the support vectors. Taken from [6]</a:t>
            </a:r>
            <a:endParaRPr sz="120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1">
                                            <p:txEl>
                                              <p:pRg st="1" end="1"/>
                                            </p:txEl>
                                          </p:spTgt>
                                        </p:tgtEl>
                                        <p:attrNameLst>
                                          <p:attrName>style.visibility</p:attrName>
                                        </p:attrNameLst>
                                      </p:cBhvr>
                                      <p:to>
                                        <p:strVal val="visible"/>
                                      </p:to>
                                    </p:set>
                                    <p:animEffect transition="in" filter="fade">
                                      <p:cBhvr>
                                        <p:cTn id="10" dur="500"/>
                                        <p:tgtEl>
                                          <p:spTgt spid="1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1">
                                            <p:txEl>
                                              <p:pRg st="2" end="2"/>
                                            </p:txEl>
                                          </p:spTgt>
                                        </p:tgtEl>
                                        <p:attrNameLst>
                                          <p:attrName>style.visibility</p:attrName>
                                        </p:attrNameLst>
                                      </p:cBhvr>
                                      <p:to>
                                        <p:strVal val="visible"/>
                                      </p:to>
                                    </p:set>
                                    <p:animEffect transition="in" filter="fade">
                                      <p:cBhvr>
                                        <p:cTn id="13" dur="500"/>
                                        <p:tgtEl>
                                          <p:spTgt spid="19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1">
                                            <p:txEl>
                                              <p:pRg st="3" end="3"/>
                                            </p:txEl>
                                          </p:spTgt>
                                        </p:tgtEl>
                                        <p:attrNameLst>
                                          <p:attrName>style.visibility</p:attrName>
                                        </p:attrNameLst>
                                      </p:cBhvr>
                                      <p:to>
                                        <p:strVal val="visible"/>
                                      </p:to>
                                    </p:set>
                                    <p:animEffect transition="in" filter="fade">
                                      <p:cBhvr>
                                        <p:cTn id="16" dur="500"/>
                                        <p:tgtEl>
                                          <p:spTgt spid="19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5"/>
                                        </p:tgtEl>
                                        <p:attrNameLst>
                                          <p:attrName>style.visibility</p:attrName>
                                        </p:attrNameLst>
                                      </p:cBhvr>
                                      <p:to>
                                        <p:strVal val="visible"/>
                                      </p:to>
                                    </p:set>
                                    <p:animEffect transition="in" filter="fade">
                                      <p:cBhvr>
                                        <p:cTn id="19" dur="500"/>
                                        <p:tgtEl>
                                          <p:spTgt spid="195"/>
                                        </p:tgtEl>
                                      </p:cBhvr>
                                    </p:animEffect>
                                  </p:childTnLst>
                                </p:cTn>
                              </p:par>
                              <p:par>
                                <p:cTn id="20" presetID="10" presetClass="entr" presetSubtype="0" fill="hold" nodeType="with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fade">
                                      <p:cBhvr>
                                        <p:cTn id="22" dur="500"/>
                                        <p:tgtEl>
                                          <p:spTgt spid="1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2">
                                            <p:txEl>
                                              <p:pRg st="0" end="0"/>
                                            </p:txEl>
                                          </p:spTgt>
                                        </p:tgtEl>
                                        <p:attrNameLst>
                                          <p:attrName>style.visibility</p:attrName>
                                        </p:attrNameLst>
                                      </p:cBhvr>
                                      <p:to>
                                        <p:strVal val="visible"/>
                                      </p:to>
                                    </p:set>
                                    <p:animEffect transition="in" filter="fade">
                                      <p:cBhvr>
                                        <p:cTn id="27" dur="500"/>
                                        <p:tgtEl>
                                          <p:spTgt spid="192">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2">
                                            <p:txEl>
                                              <p:pRg st="1" end="1"/>
                                            </p:txEl>
                                          </p:spTgt>
                                        </p:tgtEl>
                                        <p:attrNameLst>
                                          <p:attrName>style.visibility</p:attrName>
                                        </p:attrNameLst>
                                      </p:cBhvr>
                                      <p:to>
                                        <p:strVal val="visible"/>
                                      </p:to>
                                    </p:set>
                                    <p:animEffect transition="in" filter="fade">
                                      <p:cBhvr>
                                        <p:cTn id="30" dur="500"/>
                                        <p:tgtEl>
                                          <p:spTgt spid="192">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94"/>
                                        </p:tgtEl>
                                        <p:attrNameLst>
                                          <p:attrName>style.visibility</p:attrName>
                                        </p:attrNameLst>
                                      </p:cBhvr>
                                      <p:to>
                                        <p:strVal val="visible"/>
                                      </p:to>
                                    </p:set>
                                    <p:animEffect transition="in" filter="fade">
                                      <p:cBhvr>
                                        <p:cTn id="33" dur="500"/>
                                        <p:tgtEl>
                                          <p:spTgt spid="19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6"/>
                                        </p:tgtEl>
                                        <p:attrNameLst>
                                          <p:attrName>style.visibility</p:attrName>
                                        </p:attrNameLst>
                                      </p:cBhvr>
                                      <p:to>
                                        <p:strVal val="visible"/>
                                      </p:to>
                                    </p:set>
                                    <p:animEffect transition="in" filter="fade">
                                      <p:cBhvr>
                                        <p:cTn id="36"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build="p"/>
      <p:bldP spid="192" grpId="0" build="p"/>
      <p:bldP spid="195" grpId="0"/>
      <p:bldP spid="1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 Need Statement</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
              <a:t>Given the current lack of personal-use instrumentation for </a:t>
            </a:r>
            <a:r>
              <a:rPr lang="en" sz="2000" b="1"/>
              <a:t>remotely monitoring and classifying lung sounds</a:t>
            </a:r>
            <a:r>
              <a:rPr lang="en"/>
              <a:t>, it is imperative to develop an </a:t>
            </a:r>
            <a:r>
              <a:rPr lang="en" sz="2000" b="1"/>
              <a:t>affordable</a:t>
            </a:r>
            <a:r>
              <a:rPr lang="en"/>
              <a:t>, </a:t>
            </a:r>
            <a:r>
              <a:rPr lang="en" sz="2000" b="1"/>
              <a:t>digital</a:t>
            </a:r>
            <a:r>
              <a:rPr lang="en"/>
              <a:t>, and </a:t>
            </a:r>
            <a:r>
              <a:rPr lang="en" sz="2000" b="1">
                <a:highlight>
                  <a:srgbClr val="0B5394"/>
                </a:highlight>
              </a:rPr>
              <a:t>self-operable</a:t>
            </a:r>
            <a:r>
              <a:rPr lang="en"/>
              <a:t> lung sound recording and classifying -- </a:t>
            </a:r>
            <a:r>
              <a:rPr lang="en">
                <a:highlight>
                  <a:srgbClr val="0B5394"/>
                </a:highlight>
              </a:rPr>
              <a:t>as </a:t>
            </a:r>
            <a:r>
              <a:rPr lang="en" sz="2000" b="1">
                <a:highlight>
                  <a:srgbClr val="0B5394"/>
                </a:highlight>
              </a:rPr>
              <a:t>normal, crackling, or wheezing</a:t>
            </a:r>
            <a:r>
              <a:rPr lang="en">
                <a:highlight>
                  <a:srgbClr val="0B5394"/>
                </a:highlight>
              </a:rPr>
              <a:t> </a:t>
            </a:r>
            <a:r>
              <a:rPr lang="en"/>
              <a:t>-- device, </a:t>
            </a:r>
            <a:r>
              <a:rPr lang="en">
                <a:highlight>
                  <a:srgbClr val="0B5394"/>
                </a:highlight>
              </a:rPr>
              <a:t>in both </a:t>
            </a:r>
            <a:r>
              <a:rPr lang="en" sz="2000" b="1">
                <a:highlight>
                  <a:srgbClr val="0B5394"/>
                </a:highlight>
              </a:rPr>
              <a:t>real-time </a:t>
            </a:r>
            <a:r>
              <a:rPr lang="en">
                <a:highlight>
                  <a:srgbClr val="0B5394"/>
                </a:highlight>
              </a:rPr>
              <a:t>and </a:t>
            </a:r>
            <a:r>
              <a:rPr lang="en" sz="2000" b="1">
                <a:highlight>
                  <a:srgbClr val="0B5394"/>
                </a:highlight>
              </a:rPr>
              <a:t>previously recorded</a:t>
            </a:r>
            <a:r>
              <a:rPr lang="en">
                <a:highlight>
                  <a:srgbClr val="0B5394"/>
                </a:highlight>
              </a:rPr>
              <a:t> sounds</a:t>
            </a:r>
            <a:r>
              <a:rPr lang="en"/>
              <a:t>, for doctors and nurses to closely monitor the pulmonary activity of </a:t>
            </a:r>
            <a:r>
              <a:rPr lang="en" sz="2000" b="1">
                <a:highlight>
                  <a:srgbClr val="0B5394"/>
                </a:highlight>
              </a:rPr>
              <a:t>patients with a chronic lung disease</a:t>
            </a:r>
            <a:r>
              <a:rPr lang="en"/>
              <a:t>.</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Solutions: Decision Tree Algorithms</a:t>
            </a:r>
            <a:endParaRPr/>
          </a:p>
        </p:txBody>
      </p:sp>
      <p:sp>
        <p:nvSpPr>
          <p:cNvPr id="202" name="Google Shape;202;p32"/>
          <p:cNvSpPr txBox="1">
            <a:spLocks noGrp="1"/>
          </p:cNvSpPr>
          <p:nvPr>
            <p:ph type="body" idx="1"/>
          </p:nvPr>
        </p:nvSpPr>
        <p:spPr>
          <a:xfrm>
            <a:off x="311700" y="1054163"/>
            <a:ext cx="4019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Random Forests (RF)</a:t>
            </a:r>
            <a:endParaRPr/>
          </a:p>
          <a:p>
            <a:pPr marL="914400" lvl="1" indent="-317500" algn="l" rtl="0">
              <a:spcBef>
                <a:spcPts val="0"/>
              </a:spcBef>
              <a:spcAft>
                <a:spcPts val="0"/>
              </a:spcAft>
              <a:buSzPts val="1400"/>
              <a:buChar char="○"/>
            </a:pPr>
            <a:r>
              <a:rPr lang="en"/>
              <a:t>Aggregation of </a:t>
            </a:r>
            <a:r>
              <a:rPr lang="en" b="1"/>
              <a:t>full trees trained simultaneously</a:t>
            </a:r>
            <a:endParaRPr b="1"/>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03" name="Google Shape;203;p32"/>
          <p:cNvSpPr txBox="1">
            <a:spLocks noGrp="1"/>
          </p:cNvSpPr>
          <p:nvPr>
            <p:ph type="body" idx="1"/>
          </p:nvPr>
        </p:nvSpPr>
        <p:spPr>
          <a:xfrm>
            <a:off x="4207500" y="1054175"/>
            <a:ext cx="4892700" cy="3380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Adaboost</a:t>
            </a:r>
            <a:endParaRPr/>
          </a:p>
          <a:p>
            <a:pPr marL="914400" lvl="1" indent="-317500" algn="l" rtl="0">
              <a:spcBef>
                <a:spcPts val="0"/>
              </a:spcBef>
              <a:spcAft>
                <a:spcPts val="0"/>
              </a:spcAft>
              <a:buSzPts val="1400"/>
              <a:buChar char="○"/>
            </a:pPr>
            <a:r>
              <a:rPr lang="en"/>
              <a:t>Aggregation of </a:t>
            </a:r>
            <a:r>
              <a:rPr lang="en" b="1"/>
              <a:t>short trees trained sequentially</a:t>
            </a:r>
            <a:endParaRPr b="1"/>
          </a:p>
          <a:p>
            <a:pPr marL="914400" lvl="1" indent="-317500" algn="l" rtl="0">
              <a:spcBef>
                <a:spcPts val="0"/>
              </a:spcBef>
              <a:spcAft>
                <a:spcPts val="0"/>
              </a:spcAft>
              <a:buSzPts val="1400"/>
              <a:buChar char="○"/>
            </a:pPr>
            <a:r>
              <a:rPr lang="en"/>
              <a:t>Each tree learns from errors of predecessor</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04" name="Google Shape;204;p32"/>
          <p:cNvPicPr preferRelativeResize="0"/>
          <p:nvPr/>
        </p:nvPicPr>
        <p:blipFill>
          <a:blip r:embed="rId3">
            <a:alphaModFix/>
          </a:blip>
          <a:stretch>
            <a:fillRect/>
          </a:stretch>
        </p:blipFill>
        <p:spPr>
          <a:xfrm>
            <a:off x="1557050" y="2182050"/>
            <a:ext cx="3510825" cy="2630325"/>
          </a:xfrm>
          <a:prstGeom prst="rect">
            <a:avLst/>
          </a:prstGeom>
          <a:noFill/>
          <a:ln>
            <a:noFill/>
          </a:ln>
        </p:spPr>
      </p:pic>
      <p:sp>
        <p:nvSpPr>
          <p:cNvPr id="205" name="Google Shape;205;p32"/>
          <p:cNvSpPr txBox="1"/>
          <p:nvPr/>
        </p:nvSpPr>
        <p:spPr>
          <a:xfrm>
            <a:off x="5067875" y="4145175"/>
            <a:ext cx="3040800" cy="66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accent3"/>
                </a:solidFill>
              </a:rPr>
              <a:t>A decision tree to determine if one should wear sunglasses. </a:t>
            </a:r>
            <a:endParaRPr sz="120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10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1000"/>
                                        <p:tgtEl>
                                          <p:spTgt spid="204"/>
                                        </p:tgtEl>
                                      </p:cBhvr>
                                    </p:animEffect>
                                  </p:childTnLst>
                                </p:cTn>
                              </p:par>
                              <p:par>
                                <p:cTn id="18" presetID="10" presetClass="entr" presetSubtype="0" fill="hold" nodeType="withEffect">
                                  <p:stCondLst>
                                    <p:cond delay="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Solutions: Nearest Neighbor Algorithms</a:t>
            </a:r>
            <a:endParaRPr/>
          </a:p>
        </p:txBody>
      </p:sp>
      <p:sp>
        <p:nvSpPr>
          <p:cNvPr id="211" name="Google Shape;211;p33"/>
          <p:cNvSpPr txBox="1">
            <a:spLocks noGrp="1"/>
          </p:cNvSpPr>
          <p:nvPr>
            <p:ph type="body" idx="1"/>
          </p:nvPr>
        </p:nvSpPr>
        <p:spPr>
          <a:xfrm>
            <a:off x="311700" y="1054175"/>
            <a:ext cx="7067700" cy="594003"/>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Assumption: f (x) ≈ f (</a:t>
            </a:r>
            <a:r>
              <a:rPr lang="en" dirty="0" err="1"/>
              <a:t>x+h</a:t>
            </a:r>
            <a:r>
              <a:rPr lang="en" dirty="0"/>
              <a:t>) for small </a:t>
            </a:r>
            <a:r>
              <a:rPr lang="en" dirty="0" smtClean="0"/>
              <a:t>h</a:t>
            </a:r>
            <a:endParaRPr dirty="0"/>
          </a:p>
        </p:txBody>
      </p:sp>
      <p:sp>
        <p:nvSpPr>
          <p:cNvPr id="4" name="Google Shape;211;p33"/>
          <p:cNvSpPr txBox="1">
            <a:spLocks/>
          </p:cNvSpPr>
          <p:nvPr/>
        </p:nvSpPr>
        <p:spPr>
          <a:xfrm>
            <a:off x="311700" y="1648179"/>
            <a:ext cx="7067700" cy="970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1600"/>
              </a:spcBef>
              <a:spcAft>
                <a:spcPts val="160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r>
              <a:rPr lang="en" dirty="0" smtClean="0"/>
              <a:t>Nearest Neighbor (NN): Use </a:t>
            </a:r>
            <a:r>
              <a:rPr lang="en" b="1" dirty="0" smtClean="0"/>
              <a:t>nearest known point</a:t>
            </a:r>
            <a:r>
              <a:rPr lang="en" dirty="0" smtClean="0"/>
              <a:t> to classify new point</a:t>
            </a:r>
          </a:p>
          <a:p>
            <a:pPr marL="0" indent="0">
              <a:spcBef>
                <a:spcPts val="1600"/>
              </a:spcBef>
              <a:spcAft>
                <a:spcPts val="1600"/>
              </a:spcAft>
              <a:buFont typeface="Average"/>
              <a:buNone/>
            </a:pPr>
            <a:endParaRPr lang="en" dirty="0"/>
          </a:p>
        </p:txBody>
      </p:sp>
      <p:sp>
        <p:nvSpPr>
          <p:cNvPr id="5" name="Google Shape;211;p33"/>
          <p:cNvSpPr txBox="1">
            <a:spLocks/>
          </p:cNvSpPr>
          <p:nvPr/>
        </p:nvSpPr>
        <p:spPr>
          <a:xfrm>
            <a:off x="311700" y="2619023"/>
            <a:ext cx="7067700" cy="856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1600"/>
              </a:spcBef>
              <a:spcAft>
                <a:spcPts val="160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r>
              <a:rPr lang="en" dirty="0" smtClean="0"/>
              <a:t>K-Nearest Neighbor (K-NN): Use </a:t>
            </a:r>
            <a:r>
              <a:rPr lang="en" b="1" dirty="0" smtClean="0"/>
              <a:t>K nearest known points</a:t>
            </a:r>
            <a:r>
              <a:rPr lang="en" dirty="0" smtClean="0"/>
              <a:t> to classify new point</a:t>
            </a:r>
          </a:p>
          <a:p>
            <a:pPr marL="0" indent="0">
              <a:spcBef>
                <a:spcPts val="1600"/>
              </a:spcBef>
              <a:buFont typeface="Average"/>
              <a:buNone/>
            </a:pPr>
            <a:endParaRPr lang="en" dirty="0" smtClean="0"/>
          </a:p>
          <a:p>
            <a:pPr marL="0" indent="0">
              <a:spcBef>
                <a:spcPts val="1600"/>
              </a:spcBef>
              <a:buFont typeface="Average"/>
              <a:buNone/>
            </a:pPr>
            <a:endParaRPr lang="en" dirty="0" smtClean="0"/>
          </a:p>
          <a:p>
            <a:pPr marL="0" indent="0">
              <a:spcBef>
                <a:spcPts val="1600"/>
              </a:spcBef>
              <a:spcAft>
                <a:spcPts val="1600"/>
              </a:spcAft>
              <a:buFont typeface="Average"/>
              <a:buNone/>
            </a:pPr>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500"/>
                                        <p:tgtEl>
                                          <p:spTgt spid="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build="p"/>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Solutions: Clustering Algorithms</a:t>
            </a:r>
            <a:endParaRPr/>
          </a:p>
        </p:txBody>
      </p:sp>
      <p:sp>
        <p:nvSpPr>
          <p:cNvPr id="217" name="Google Shape;217;p34"/>
          <p:cNvSpPr txBox="1">
            <a:spLocks noGrp="1"/>
          </p:cNvSpPr>
          <p:nvPr>
            <p:ph type="body" idx="1"/>
          </p:nvPr>
        </p:nvSpPr>
        <p:spPr>
          <a:xfrm>
            <a:off x="311700" y="1054163"/>
            <a:ext cx="4019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K-Means Clustering (K-M)</a:t>
            </a:r>
            <a:endParaRPr/>
          </a:p>
          <a:p>
            <a:pPr marL="914400" lvl="1" indent="-317500" algn="l" rtl="0">
              <a:spcBef>
                <a:spcPts val="0"/>
              </a:spcBef>
              <a:spcAft>
                <a:spcPts val="0"/>
              </a:spcAft>
              <a:buSzPts val="1400"/>
              <a:buChar char="○"/>
            </a:pPr>
            <a:r>
              <a:rPr lang="en"/>
              <a:t>Iteratively improves cluster centers using the </a:t>
            </a:r>
            <a:r>
              <a:rPr lang="en" b="1"/>
              <a:t>mean of the points</a:t>
            </a:r>
            <a:r>
              <a:rPr lang="en"/>
              <a:t> closest to center</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18" name="Google Shape;218;p34"/>
          <p:cNvSpPr txBox="1">
            <a:spLocks noGrp="1"/>
          </p:cNvSpPr>
          <p:nvPr>
            <p:ph type="body" idx="1"/>
          </p:nvPr>
        </p:nvSpPr>
        <p:spPr>
          <a:xfrm>
            <a:off x="4207500" y="1054175"/>
            <a:ext cx="4892700" cy="3380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Gaussian Mixture Model (GMM)</a:t>
            </a:r>
            <a:endParaRPr/>
          </a:p>
          <a:p>
            <a:pPr marL="914400" lvl="1" indent="-317500" algn="l" rtl="0">
              <a:spcBef>
                <a:spcPts val="0"/>
              </a:spcBef>
              <a:spcAft>
                <a:spcPts val="0"/>
              </a:spcAft>
              <a:buSzPts val="1400"/>
              <a:buChar char="○"/>
            </a:pPr>
            <a:r>
              <a:rPr lang="en"/>
              <a:t>Fits data using </a:t>
            </a:r>
            <a:r>
              <a:rPr lang="en" b="1"/>
              <a:t>gaussian distributions </a:t>
            </a:r>
            <a:r>
              <a:rPr lang="en"/>
              <a:t>with mixing</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19" name="Google Shape;219;p34"/>
          <p:cNvPicPr preferRelativeResize="0"/>
          <p:nvPr/>
        </p:nvPicPr>
        <p:blipFill>
          <a:blip r:embed="rId3">
            <a:alphaModFix/>
          </a:blip>
          <a:stretch>
            <a:fillRect/>
          </a:stretch>
        </p:blipFill>
        <p:spPr>
          <a:xfrm>
            <a:off x="1306925" y="2213700"/>
            <a:ext cx="2029250" cy="2005249"/>
          </a:xfrm>
          <a:prstGeom prst="rect">
            <a:avLst/>
          </a:prstGeom>
          <a:noFill/>
          <a:ln>
            <a:noFill/>
          </a:ln>
        </p:spPr>
      </p:pic>
      <p:pic>
        <p:nvPicPr>
          <p:cNvPr id="220" name="Google Shape;220;p34"/>
          <p:cNvPicPr preferRelativeResize="0"/>
          <p:nvPr/>
        </p:nvPicPr>
        <p:blipFill rotWithShape="1">
          <a:blip r:embed="rId4">
            <a:alphaModFix/>
          </a:blip>
          <a:srcRect l="51849" t="51733" r="6876" b="3752"/>
          <a:stretch/>
        </p:blipFill>
        <p:spPr>
          <a:xfrm>
            <a:off x="5509050" y="2130213"/>
            <a:ext cx="2537576" cy="2052575"/>
          </a:xfrm>
          <a:prstGeom prst="rect">
            <a:avLst/>
          </a:prstGeom>
          <a:noFill/>
          <a:ln>
            <a:noFill/>
          </a:ln>
        </p:spPr>
      </p:pic>
      <p:sp>
        <p:nvSpPr>
          <p:cNvPr id="221" name="Google Shape;221;p34"/>
          <p:cNvSpPr txBox="1"/>
          <p:nvPr/>
        </p:nvSpPr>
        <p:spPr>
          <a:xfrm>
            <a:off x="713700" y="3744950"/>
            <a:ext cx="3215700" cy="186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accent3"/>
                </a:solidFill>
              </a:rPr>
              <a:t>A single intermediate iteration of the K-means clustering algorithm. The red points indicate the original cluster centers, while the blue-gray arrows and points indicate the direction of travel and new cluster centers, respectively. Taken from [35]</a:t>
            </a:r>
            <a:endParaRPr sz="1000">
              <a:solidFill>
                <a:schemeClr val="accent3"/>
              </a:solidFill>
            </a:endParaRPr>
          </a:p>
        </p:txBody>
      </p:sp>
      <p:sp>
        <p:nvSpPr>
          <p:cNvPr id="222" name="Google Shape;222;p34"/>
          <p:cNvSpPr txBox="1"/>
          <p:nvPr/>
        </p:nvSpPr>
        <p:spPr>
          <a:xfrm>
            <a:off x="5277838" y="4073100"/>
            <a:ext cx="3000000" cy="779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solidFill>
                  <a:schemeClr val="accent3"/>
                </a:solidFill>
              </a:rPr>
              <a:t>A trained GMM showing 3 clusters. Taken from [36]</a:t>
            </a:r>
            <a:endParaRPr sz="120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par>
                                <p:cTn id="8" presetID="10" presetClass="entr" presetSubtype="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1000"/>
                                        <p:tgtEl>
                                          <p:spTgt spid="219"/>
                                        </p:tgtEl>
                                      </p:cBhvr>
                                    </p:animEffect>
                                  </p:childTnLst>
                                </p:cTn>
                              </p:par>
                              <p:par>
                                <p:cTn id="11" presetID="10" presetClass="entr" presetSubtype="0"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animEffect transition="in" filter="fade">
                                      <p:cBhvr>
                                        <p:cTn id="13" dur="1000"/>
                                        <p:tgtEl>
                                          <p:spTgt spid="2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8"/>
                                        </p:tgtEl>
                                        <p:attrNameLst>
                                          <p:attrName>style.visibility</p:attrName>
                                        </p:attrNameLst>
                                      </p:cBhvr>
                                      <p:to>
                                        <p:strVal val="visible"/>
                                      </p:to>
                                    </p:set>
                                    <p:animEffect transition="in" filter="fade">
                                      <p:cBhvr>
                                        <p:cTn id="18" dur="1000"/>
                                        <p:tgtEl>
                                          <p:spTgt spid="218"/>
                                        </p:tgtEl>
                                      </p:cBhvr>
                                    </p:animEffect>
                                  </p:childTnLst>
                                </p:cTn>
                              </p:par>
                              <p:par>
                                <p:cTn id="19" presetID="10" presetClass="entr" presetSubtype="0" fill="hold" nodeType="with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fade">
                                      <p:cBhvr>
                                        <p:cTn id="21" dur="1000"/>
                                        <p:tgtEl>
                                          <p:spTgt spid="220"/>
                                        </p:tgtEl>
                                      </p:cBhvr>
                                    </p:animEffect>
                                  </p:childTnLst>
                                </p:cTn>
                              </p:par>
                              <p:par>
                                <p:cTn id="22" presetID="10" presetClass="entr" presetSubtype="0" fill="hold" nodeType="withEffect">
                                  <p:stCondLst>
                                    <p:cond delay="0"/>
                                  </p:stCondLst>
                                  <p:childTnLst>
                                    <p:set>
                                      <p:cBhvr>
                                        <p:cTn id="23" dur="1" fill="hold">
                                          <p:stCondLst>
                                            <p:cond delay="0"/>
                                          </p:stCondLst>
                                        </p:cTn>
                                        <p:tgtEl>
                                          <p:spTgt spid="222"/>
                                        </p:tgtEl>
                                        <p:attrNameLst>
                                          <p:attrName>style.visibility</p:attrName>
                                        </p:attrNameLst>
                                      </p:cBhvr>
                                      <p:to>
                                        <p:strVal val="visible"/>
                                      </p:to>
                                    </p:set>
                                    <p:animEffect transition="in" filter="fade">
                                      <p:cBhvr>
                                        <p:cTn id="24"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Analysis of Solutions</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Analysis of Hardware Solutions: 8 Critical Factors</a:t>
            </a:r>
            <a:endParaRPr/>
          </a:p>
        </p:txBody>
      </p:sp>
      <p:sp>
        <p:nvSpPr>
          <p:cNvPr id="233" name="Google Shape;233;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b="1" dirty="0"/>
              <a:t>Mobility: </a:t>
            </a:r>
            <a:r>
              <a:rPr lang="en" dirty="0"/>
              <a:t>How easy is it to move the device to another location on the body? </a:t>
            </a:r>
            <a:endParaRPr dirty="0"/>
          </a:p>
          <a:p>
            <a:pPr marL="457200" lvl="0" indent="-342900" algn="l" rtl="0">
              <a:lnSpc>
                <a:spcPct val="150000"/>
              </a:lnSpc>
              <a:spcBef>
                <a:spcPts val="0"/>
              </a:spcBef>
              <a:spcAft>
                <a:spcPts val="0"/>
              </a:spcAft>
              <a:buSzPts val="1800"/>
              <a:buChar char="●"/>
            </a:pPr>
            <a:r>
              <a:rPr lang="en" b="1" dirty="0"/>
              <a:t>Sound Quality</a:t>
            </a:r>
            <a:endParaRPr dirty="0"/>
          </a:p>
          <a:p>
            <a:pPr marL="457200" lvl="0" indent="-342900" algn="l" rtl="0">
              <a:lnSpc>
                <a:spcPct val="150000"/>
              </a:lnSpc>
              <a:spcBef>
                <a:spcPts val="0"/>
              </a:spcBef>
              <a:spcAft>
                <a:spcPts val="0"/>
              </a:spcAft>
              <a:buSzPts val="1800"/>
              <a:buChar char="●"/>
            </a:pPr>
            <a:r>
              <a:rPr lang="en" b="1" dirty="0" smtClean="0"/>
              <a:t>Comfort</a:t>
            </a:r>
            <a:endParaRPr dirty="0"/>
          </a:p>
          <a:p>
            <a:pPr marL="457200" lvl="0" indent="-342900" algn="l" rtl="0">
              <a:lnSpc>
                <a:spcPct val="150000"/>
              </a:lnSpc>
              <a:spcBef>
                <a:spcPts val="0"/>
              </a:spcBef>
              <a:spcAft>
                <a:spcPts val="0"/>
              </a:spcAft>
              <a:buSzPts val="1800"/>
              <a:buChar char="●"/>
            </a:pPr>
            <a:r>
              <a:rPr lang="en" b="1" dirty="0"/>
              <a:t>Ease of Use</a:t>
            </a:r>
            <a:endParaRPr dirty="0"/>
          </a:p>
          <a:p>
            <a:pPr marL="457200" lvl="0" indent="-342900" algn="l" rtl="0">
              <a:lnSpc>
                <a:spcPct val="150000"/>
              </a:lnSpc>
              <a:spcBef>
                <a:spcPts val="0"/>
              </a:spcBef>
              <a:spcAft>
                <a:spcPts val="0"/>
              </a:spcAft>
              <a:buSzPts val="1800"/>
              <a:buChar char="●"/>
            </a:pPr>
            <a:r>
              <a:rPr lang="en" b="1" dirty="0"/>
              <a:t>Accuracy of Auscultation Location</a:t>
            </a:r>
            <a:endParaRPr b="1" dirty="0"/>
          </a:p>
          <a:p>
            <a:pPr marL="457200" lvl="0" indent="-342900" algn="l" rtl="0">
              <a:lnSpc>
                <a:spcPct val="150000"/>
              </a:lnSpc>
              <a:spcBef>
                <a:spcPts val="0"/>
              </a:spcBef>
              <a:spcAft>
                <a:spcPts val="0"/>
              </a:spcAft>
              <a:buSzPts val="1800"/>
              <a:buChar char="●"/>
            </a:pPr>
            <a:r>
              <a:rPr lang="en" b="1" dirty="0"/>
              <a:t>Cost</a:t>
            </a:r>
            <a:endParaRPr b="1" dirty="0"/>
          </a:p>
          <a:p>
            <a:pPr marL="457200" lvl="0" indent="-342900" algn="l" rtl="0">
              <a:lnSpc>
                <a:spcPct val="150000"/>
              </a:lnSpc>
              <a:spcBef>
                <a:spcPts val="0"/>
              </a:spcBef>
              <a:spcAft>
                <a:spcPts val="0"/>
              </a:spcAft>
              <a:buSzPts val="1800"/>
              <a:buChar char="●"/>
            </a:pPr>
            <a:r>
              <a:rPr lang="en" b="1" dirty="0"/>
              <a:t>Adjustability: </a:t>
            </a:r>
            <a:r>
              <a:rPr lang="en" dirty="0"/>
              <a:t>Can the device’s dimensions be adjusted to fit different users?</a:t>
            </a:r>
            <a:endParaRPr dirty="0"/>
          </a:p>
          <a:p>
            <a:pPr marL="457200" lvl="0" indent="-342900" algn="l" rtl="0">
              <a:lnSpc>
                <a:spcPct val="150000"/>
              </a:lnSpc>
              <a:spcBef>
                <a:spcPts val="0"/>
              </a:spcBef>
              <a:spcAft>
                <a:spcPts val="0"/>
              </a:spcAft>
              <a:buSzPts val="1800"/>
              <a:buChar char="●"/>
            </a:pPr>
            <a:r>
              <a:rPr lang="en" b="1" dirty="0"/>
              <a:t>Device Storage</a:t>
            </a:r>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Pugh Chart: Hardware Solution</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aphicFrame>
        <p:nvGraphicFramePr>
          <p:cNvPr id="243" name="Google Shape;243;p38"/>
          <p:cNvGraphicFramePr/>
          <p:nvPr>
            <p:extLst>
              <p:ext uri="{D42A27DB-BD31-4B8C-83A1-F6EECF244321}">
                <p14:modId xmlns:p14="http://schemas.microsoft.com/office/powerpoint/2010/main" val="2089192320"/>
              </p:ext>
            </p:extLst>
          </p:nvPr>
        </p:nvGraphicFramePr>
        <p:xfrm>
          <a:off x="63863" y="330338"/>
          <a:ext cx="9016275" cy="4749525"/>
        </p:xfrm>
        <a:graphic>
          <a:graphicData uri="http://schemas.openxmlformats.org/drawingml/2006/table">
            <a:tbl>
              <a:tblPr>
                <a:noFill/>
                <a:tableStyleId>{AB8024A7-2E5C-4705-893F-3005191AA6B8}</a:tableStyleId>
              </a:tblPr>
              <a:tblGrid>
                <a:gridCol w="884404"/>
                <a:gridCol w="485571"/>
                <a:gridCol w="621750"/>
                <a:gridCol w="630025"/>
                <a:gridCol w="561725"/>
                <a:gridCol w="536225"/>
                <a:gridCol w="488050"/>
                <a:gridCol w="798875"/>
                <a:gridCol w="537200"/>
                <a:gridCol w="823750"/>
                <a:gridCol w="724850"/>
                <a:gridCol w="676225"/>
                <a:gridCol w="635500"/>
                <a:gridCol w="612125"/>
              </a:tblGrid>
              <a:tr h="339950">
                <a:tc gridSpan="2">
                  <a:txBody>
                    <a:bodyPr/>
                    <a:lstStyle/>
                    <a:p>
                      <a:pPr marL="0" lvl="0" indent="0" algn="l" rtl="0">
                        <a:spcBef>
                          <a:spcPts val="0"/>
                        </a:spcBef>
                        <a:spcAft>
                          <a:spcPts val="0"/>
                        </a:spcAft>
                        <a:buNone/>
                      </a:pPr>
                      <a:r>
                        <a:rPr lang="en" sz="1100" b="1">
                          <a:solidFill>
                            <a:schemeClr val="dk1"/>
                          </a:solidFill>
                          <a:latin typeface="Average"/>
                          <a:ea typeface="Average"/>
                          <a:cs typeface="Average"/>
                          <a:sym typeface="Average"/>
                        </a:rPr>
                        <a:t>Specifications</a:t>
                      </a:r>
                      <a:endParaRPr sz="1100" b="1">
                        <a:solidFill>
                          <a:schemeClr val="dk1"/>
                        </a:solidFill>
                        <a:latin typeface="Average"/>
                        <a:ea typeface="Average"/>
                        <a:cs typeface="Average"/>
                        <a:sym typeface="Average"/>
                      </a:endParaRPr>
                    </a:p>
                  </a:txBody>
                  <a:tcPr marL="91425" marR="91425" marT="91425" marB="91425"/>
                </a:tc>
                <a:tc hMerge="1">
                  <a:txBody>
                    <a:bodyPr/>
                    <a:lstStyle/>
                    <a:p>
                      <a:endParaRPr lang="en-US"/>
                    </a:p>
                  </a:txBody>
                  <a:tcPr/>
                </a:tc>
                <a:tc rowSpan="2">
                  <a:txBody>
                    <a:bodyPr/>
                    <a:lstStyle/>
                    <a:p>
                      <a:pPr marL="0" lvl="0" indent="0" algn="ctr" rtl="0">
                        <a:spcBef>
                          <a:spcPts val="0"/>
                        </a:spcBef>
                        <a:spcAft>
                          <a:spcPts val="0"/>
                        </a:spcAft>
                        <a:buNone/>
                      </a:pPr>
                      <a:r>
                        <a:rPr lang="en" sz="1000" b="1" dirty="0">
                          <a:solidFill>
                            <a:schemeClr val="dk1"/>
                          </a:solidFill>
                          <a:latin typeface="Average"/>
                          <a:ea typeface="Average"/>
                          <a:cs typeface="Average"/>
                          <a:sym typeface="Average"/>
                        </a:rPr>
                        <a:t>Trigger Cane w/ Single Head</a:t>
                      </a:r>
                      <a:endParaRPr sz="1000" b="1" dirty="0">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Trigger Cane w/ Multi Mics</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Vest w/ Stetho.</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Vest w/ Mics.</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Strap</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Suspenders</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Velcro Band</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Neck Strap / Attachment</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Wall - Mounted Pad</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Chair - Mounted Pad</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BackPad</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rowSpan="2">
                  <a:txBody>
                    <a:bodyPr/>
                    <a:lstStyle/>
                    <a:p>
                      <a:pPr marL="0" lvl="0" indent="0" algn="ctr" rtl="0">
                        <a:spcBef>
                          <a:spcPts val="0"/>
                        </a:spcBef>
                        <a:spcAft>
                          <a:spcPts val="0"/>
                        </a:spcAft>
                        <a:buNone/>
                      </a:pPr>
                      <a:r>
                        <a:rPr lang="en" sz="1000" b="1">
                          <a:solidFill>
                            <a:schemeClr val="dk1"/>
                          </a:solidFill>
                          <a:latin typeface="Average"/>
                          <a:ea typeface="Average"/>
                          <a:cs typeface="Average"/>
                          <a:sym typeface="Average"/>
                        </a:rPr>
                        <a:t>Reverse Bib Pad</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r>
              <a:tr h="341225">
                <a:tc>
                  <a:txBody>
                    <a:bodyPr/>
                    <a:lstStyle/>
                    <a:p>
                      <a:pPr marL="0" lvl="0" indent="0" algn="l" rtl="0">
                        <a:spcBef>
                          <a:spcPts val="0"/>
                        </a:spcBef>
                        <a:spcAft>
                          <a:spcPts val="0"/>
                        </a:spcAft>
                        <a:buNone/>
                      </a:pPr>
                      <a:r>
                        <a:rPr lang="en" sz="900" b="1">
                          <a:solidFill>
                            <a:schemeClr val="dk1"/>
                          </a:solidFill>
                          <a:latin typeface="Average"/>
                          <a:ea typeface="Average"/>
                          <a:cs typeface="Average"/>
                          <a:sym typeface="Average"/>
                        </a:rPr>
                        <a:t>Parameter</a:t>
                      </a:r>
                      <a:endParaRPr sz="900" b="1">
                        <a:solidFill>
                          <a:schemeClr val="dk1"/>
                        </a:solidFill>
                        <a:latin typeface="Average"/>
                        <a:ea typeface="Average"/>
                        <a:cs typeface="Average"/>
                        <a:sym typeface="Average"/>
                      </a:endParaRPr>
                    </a:p>
                  </a:txBody>
                  <a:tcPr marL="91425" marR="91425" marT="91425" marB="91425"/>
                </a:tc>
                <a:tc>
                  <a:txBody>
                    <a:bodyPr/>
                    <a:lstStyle/>
                    <a:p>
                      <a:pPr marL="0" lvl="0" indent="0" algn="l" rtl="0">
                        <a:spcBef>
                          <a:spcPts val="0"/>
                        </a:spcBef>
                        <a:spcAft>
                          <a:spcPts val="0"/>
                        </a:spcAft>
                        <a:buNone/>
                      </a:pPr>
                      <a:r>
                        <a:rPr lang="en" sz="900" b="1" dirty="0" err="1" smtClean="0">
                          <a:solidFill>
                            <a:schemeClr val="dk1"/>
                          </a:solidFill>
                          <a:latin typeface="Average"/>
                          <a:ea typeface="Average"/>
                          <a:cs typeface="Average"/>
                          <a:sym typeface="Average"/>
                        </a:rPr>
                        <a:t>Wgt</a:t>
                      </a:r>
                      <a:endParaRPr sz="900" b="1" dirty="0">
                        <a:solidFill>
                          <a:schemeClr val="dk1"/>
                        </a:solidFill>
                        <a:latin typeface="Average"/>
                        <a:ea typeface="Average"/>
                        <a:cs typeface="Average"/>
                        <a:sym typeface="Average"/>
                      </a:endParaRPr>
                    </a:p>
                  </a:txBody>
                  <a:tcPr marL="91425" marR="91425" marT="91425" marB="91425"/>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07625">
                <a:tc>
                  <a:txBody>
                    <a:bodyPr/>
                    <a:lstStyle/>
                    <a:p>
                      <a:pPr marL="0" lvl="0" indent="0" algn="l" rtl="0">
                        <a:spcBef>
                          <a:spcPts val="0"/>
                        </a:spcBef>
                        <a:spcAft>
                          <a:spcPts val="0"/>
                        </a:spcAft>
                        <a:buNone/>
                      </a:pPr>
                      <a:r>
                        <a:rPr lang="en" sz="1000" b="1" dirty="0">
                          <a:solidFill>
                            <a:schemeClr val="accent5">
                              <a:lumMod val="75000"/>
                            </a:schemeClr>
                          </a:solidFill>
                          <a:latin typeface="Average"/>
                          <a:ea typeface="Average"/>
                          <a:cs typeface="Average"/>
                          <a:sym typeface="Average"/>
                        </a:rPr>
                        <a:t>Mobility</a:t>
                      </a:r>
                      <a:endParaRPr sz="1000" b="1" dirty="0">
                        <a:solidFill>
                          <a:schemeClr val="accent5">
                            <a:lumMod val="75000"/>
                          </a:schemeClr>
                        </a:solidFill>
                        <a:latin typeface="Average"/>
                        <a:ea typeface="Average"/>
                        <a:cs typeface="Average"/>
                        <a:sym typeface="Average"/>
                      </a:endParaRPr>
                    </a:p>
                  </a:txBody>
                  <a:tcPr marL="91425" marR="91425" marT="91425" marB="91425" anchor="ctr">
                    <a:solidFill>
                      <a:srgbClr val="666666"/>
                    </a:solidFill>
                  </a:tcPr>
                </a:tc>
                <a:tc>
                  <a:txBody>
                    <a:bodyPr/>
                    <a:lstStyle/>
                    <a:p>
                      <a:pPr marL="0" lvl="0" indent="0" algn="ctr" rtl="0">
                        <a:spcBef>
                          <a:spcPts val="0"/>
                        </a:spcBef>
                        <a:spcAft>
                          <a:spcPts val="0"/>
                        </a:spcAft>
                        <a:buNone/>
                      </a:pPr>
                      <a:r>
                        <a:rPr lang="en" sz="1100">
                          <a:latin typeface="Average"/>
                          <a:ea typeface="Average"/>
                          <a:cs typeface="Average"/>
                          <a:sym typeface="Average"/>
                        </a:rPr>
                        <a:t>8</a:t>
                      </a:r>
                      <a:endParaRPr sz="1100">
                        <a:latin typeface="Average"/>
                        <a:ea typeface="Average"/>
                        <a:cs typeface="Average"/>
                        <a:sym typeface="Average"/>
                      </a:endParaRPr>
                    </a:p>
                  </a:txBody>
                  <a:tcPr marL="91425" marR="91425" marT="91425" marB="91425" anchor="ctr">
                    <a:solidFill>
                      <a:srgbClr val="999999"/>
                    </a:solidFill>
                  </a:tcPr>
                </a:tc>
                <a:tc>
                  <a:txBody>
                    <a:bodyPr/>
                    <a:lstStyle/>
                    <a:p>
                      <a:pPr marL="0" lvl="0" indent="0" algn="ctr" rtl="0">
                        <a:spcBef>
                          <a:spcPts val="0"/>
                        </a:spcBef>
                        <a:spcAft>
                          <a:spcPts val="0"/>
                        </a:spcAft>
                        <a:buNone/>
                      </a:pPr>
                      <a:r>
                        <a:rPr lang="en" sz="1100" b="1" dirty="0">
                          <a:solidFill>
                            <a:schemeClr val="dk1"/>
                          </a:solidFill>
                          <a:latin typeface="Average"/>
                          <a:ea typeface="Average"/>
                          <a:cs typeface="Average"/>
                          <a:sym typeface="Average"/>
                        </a:rPr>
                        <a:t>8</a:t>
                      </a:r>
                      <a:endParaRPr sz="1100" b="1" dirty="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8</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2</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dirty="0">
                          <a:solidFill>
                            <a:schemeClr val="dk1"/>
                          </a:solidFill>
                          <a:latin typeface="Average"/>
                          <a:ea typeface="Average"/>
                          <a:cs typeface="Average"/>
                          <a:sym typeface="Average"/>
                        </a:rPr>
                        <a:t>2</a:t>
                      </a:r>
                      <a:endParaRPr sz="1100" dirty="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8</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2</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2</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2</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1</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r>
              <a:tr h="317975">
                <a:tc>
                  <a:txBody>
                    <a:bodyPr/>
                    <a:lstStyle/>
                    <a:p>
                      <a:pPr marL="0" lvl="0" indent="0" algn="l" rtl="0">
                        <a:spcBef>
                          <a:spcPts val="0"/>
                        </a:spcBef>
                        <a:spcAft>
                          <a:spcPts val="0"/>
                        </a:spcAft>
                        <a:buNone/>
                      </a:pPr>
                      <a:r>
                        <a:rPr lang="en" sz="1000" b="1" dirty="0">
                          <a:solidFill>
                            <a:schemeClr val="accent5">
                              <a:lumMod val="75000"/>
                            </a:schemeClr>
                          </a:solidFill>
                          <a:latin typeface="Average"/>
                          <a:ea typeface="Average"/>
                          <a:cs typeface="Average"/>
                          <a:sym typeface="Average"/>
                        </a:rPr>
                        <a:t>Sound Quality</a:t>
                      </a:r>
                      <a:endParaRPr sz="1000" b="1" dirty="0">
                        <a:solidFill>
                          <a:schemeClr val="accent5">
                            <a:lumMod val="75000"/>
                          </a:schemeClr>
                        </a:solidFill>
                        <a:latin typeface="Average"/>
                        <a:ea typeface="Average"/>
                        <a:cs typeface="Average"/>
                        <a:sym typeface="Average"/>
                      </a:endParaRPr>
                    </a:p>
                  </a:txBody>
                  <a:tcPr marL="91425" marR="91425" marT="91425" marB="91425" anchor="ctr">
                    <a:solidFill>
                      <a:srgbClr val="666666"/>
                    </a:solidFill>
                  </a:tcPr>
                </a:tc>
                <a:tc>
                  <a:txBody>
                    <a:bodyPr/>
                    <a:lstStyle/>
                    <a:p>
                      <a:pPr marL="0" lvl="0" indent="0" algn="ctr" rtl="0">
                        <a:spcBef>
                          <a:spcPts val="0"/>
                        </a:spcBef>
                        <a:spcAft>
                          <a:spcPts val="0"/>
                        </a:spcAft>
                        <a:buNone/>
                      </a:pPr>
                      <a:r>
                        <a:rPr lang="en" sz="1100">
                          <a:latin typeface="Average"/>
                          <a:ea typeface="Average"/>
                          <a:cs typeface="Average"/>
                          <a:sym typeface="Average"/>
                        </a:rPr>
                        <a:t>10</a:t>
                      </a:r>
                      <a:endParaRPr sz="1100">
                        <a:latin typeface="Average"/>
                        <a:ea typeface="Average"/>
                        <a:cs typeface="Average"/>
                        <a:sym typeface="Average"/>
                      </a:endParaRPr>
                    </a:p>
                  </a:txBody>
                  <a:tcPr marL="91425" marR="91425" marT="91425" marB="91425" anchor="ctr">
                    <a:solidFill>
                      <a:srgbClr val="999999"/>
                    </a:solidFill>
                  </a:tcPr>
                </a:tc>
                <a:tc>
                  <a:txBody>
                    <a:bodyPr/>
                    <a:lstStyle/>
                    <a:p>
                      <a:pPr marL="0" lvl="0" indent="0" algn="ctr" rtl="0">
                        <a:spcBef>
                          <a:spcPts val="0"/>
                        </a:spcBef>
                        <a:spcAft>
                          <a:spcPts val="0"/>
                        </a:spcAft>
                        <a:buNone/>
                      </a:pPr>
                      <a:r>
                        <a:rPr lang="en" sz="1100" b="1" dirty="0">
                          <a:solidFill>
                            <a:schemeClr val="dk1"/>
                          </a:solidFill>
                          <a:latin typeface="Average"/>
                          <a:ea typeface="Average"/>
                          <a:cs typeface="Average"/>
                          <a:sym typeface="Average"/>
                        </a:rPr>
                        <a:t>10</a:t>
                      </a:r>
                      <a:endParaRPr sz="1100" b="1" dirty="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8</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9</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9</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9</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6</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r>
              <a:tr h="283400">
                <a:tc>
                  <a:txBody>
                    <a:bodyPr/>
                    <a:lstStyle/>
                    <a:p>
                      <a:pPr marL="0" lvl="0" indent="0" algn="l" rtl="0">
                        <a:spcBef>
                          <a:spcPts val="0"/>
                        </a:spcBef>
                        <a:spcAft>
                          <a:spcPts val="0"/>
                        </a:spcAft>
                        <a:buNone/>
                      </a:pPr>
                      <a:r>
                        <a:rPr lang="en" sz="1000" b="1">
                          <a:solidFill>
                            <a:schemeClr val="dk1"/>
                          </a:solidFill>
                          <a:latin typeface="Average"/>
                          <a:ea typeface="Average"/>
                          <a:cs typeface="Average"/>
                          <a:sym typeface="Average"/>
                        </a:rPr>
                        <a:t>Comfort</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a:txBody>
                    <a:bodyPr/>
                    <a:lstStyle/>
                    <a:p>
                      <a:pPr marL="0" lvl="0" indent="0" algn="ctr" rtl="0">
                        <a:spcBef>
                          <a:spcPts val="0"/>
                        </a:spcBef>
                        <a:spcAft>
                          <a:spcPts val="0"/>
                        </a:spcAft>
                        <a:buNone/>
                      </a:pPr>
                      <a:r>
                        <a:rPr lang="en" sz="1100">
                          <a:latin typeface="Average"/>
                          <a:ea typeface="Average"/>
                          <a:cs typeface="Average"/>
                          <a:sym typeface="Average"/>
                        </a:rPr>
                        <a:t>5</a:t>
                      </a:r>
                      <a:endParaRPr sz="1100">
                        <a:latin typeface="Average"/>
                        <a:ea typeface="Average"/>
                        <a:cs typeface="Average"/>
                        <a:sym typeface="Average"/>
                      </a:endParaRPr>
                    </a:p>
                  </a:txBody>
                  <a:tcPr marL="91425" marR="91425" marT="91425" marB="91425" anchor="ctr">
                    <a:solidFill>
                      <a:srgbClr val="999999"/>
                    </a:solidFill>
                  </a:tcPr>
                </a:tc>
                <a:tc>
                  <a:txBody>
                    <a:bodyPr/>
                    <a:lstStyle/>
                    <a:p>
                      <a:pPr marL="0" lvl="0" indent="0" algn="ctr" rtl="0">
                        <a:spcBef>
                          <a:spcPts val="0"/>
                        </a:spcBef>
                        <a:spcAft>
                          <a:spcPts val="0"/>
                        </a:spcAft>
                        <a:buNone/>
                      </a:pPr>
                      <a:r>
                        <a:rPr lang="en" sz="1100" b="1" dirty="0">
                          <a:solidFill>
                            <a:schemeClr val="dk1"/>
                          </a:solidFill>
                          <a:latin typeface="Average"/>
                          <a:ea typeface="Average"/>
                          <a:cs typeface="Average"/>
                          <a:sym typeface="Average"/>
                        </a:rPr>
                        <a:t>5</a:t>
                      </a:r>
                      <a:endParaRPr sz="1100" b="1" dirty="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r>
              <a:tr h="0">
                <a:tc>
                  <a:txBody>
                    <a:bodyPr/>
                    <a:lstStyle/>
                    <a:p>
                      <a:pPr marL="0" lvl="0" indent="0" algn="l" rtl="0">
                        <a:spcBef>
                          <a:spcPts val="0"/>
                        </a:spcBef>
                        <a:spcAft>
                          <a:spcPts val="0"/>
                        </a:spcAft>
                        <a:buNone/>
                      </a:pPr>
                      <a:r>
                        <a:rPr lang="en" sz="1000" b="1">
                          <a:solidFill>
                            <a:schemeClr val="dk1"/>
                          </a:solidFill>
                          <a:latin typeface="Average"/>
                          <a:ea typeface="Average"/>
                          <a:cs typeface="Average"/>
                          <a:sym typeface="Average"/>
                        </a:rPr>
                        <a:t>Easy of Use</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a:txBody>
                    <a:bodyPr/>
                    <a:lstStyle/>
                    <a:p>
                      <a:pPr marL="0" lvl="0" indent="0" algn="ctr" rtl="0">
                        <a:spcBef>
                          <a:spcPts val="0"/>
                        </a:spcBef>
                        <a:spcAft>
                          <a:spcPts val="0"/>
                        </a:spcAft>
                        <a:buNone/>
                      </a:pPr>
                      <a:r>
                        <a:rPr lang="en" sz="1100">
                          <a:latin typeface="Average"/>
                          <a:ea typeface="Average"/>
                          <a:cs typeface="Average"/>
                          <a:sym typeface="Average"/>
                        </a:rPr>
                        <a:t>7</a:t>
                      </a:r>
                      <a:endParaRPr sz="1100">
                        <a:latin typeface="Average"/>
                        <a:ea typeface="Average"/>
                        <a:cs typeface="Average"/>
                        <a:sym typeface="Average"/>
                      </a:endParaRPr>
                    </a:p>
                  </a:txBody>
                  <a:tcPr marL="91425" marR="91425" marT="91425" marB="91425" anchor="ctr">
                    <a:solidFill>
                      <a:srgbClr val="999999"/>
                    </a:solidFill>
                  </a:tcPr>
                </a:tc>
                <a:tc>
                  <a:txBody>
                    <a:bodyPr/>
                    <a:lstStyle/>
                    <a:p>
                      <a:pPr marL="0" lvl="0" indent="0" algn="ctr" rtl="0">
                        <a:spcBef>
                          <a:spcPts val="0"/>
                        </a:spcBef>
                        <a:spcAft>
                          <a:spcPts val="0"/>
                        </a:spcAft>
                        <a:buNone/>
                      </a:pPr>
                      <a:r>
                        <a:rPr lang="en" sz="1100" b="1" dirty="0">
                          <a:solidFill>
                            <a:schemeClr val="dk1"/>
                          </a:solidFill>
                          <a:latin typeface="Average"/>
                          <a:ea typeface="Average"/>
                          <a:cs typeface="Average"/>
                          <a:sym typeface="Average"/>
                        </a:rPr>
                        <a:t>7</a:t>
                      </a:r>
                      <a:endParaRPr sz="1100" b="1" dirty="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7</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6</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6</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6</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6</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6</a:t>
                      </a:r>
                      <a:endParaRPr sz="1100">
                        <a:solidFill>
                          <a:schemeClr val="dk1"/>
                        </a:solidFill>
                        <a:latin typeface="Average"/>
                        <a:ea typeface="Average"/>
                        <a:cs typeface="Average"/>
                        <a:sym typeface="Average"/>
                      </a:endParaRPr>
                    </a:p>
                  </a:txBody>
                  <a:tcPr marL="91425" marR="91425" marT="91425" marB="91425" anchor="ctr"/>
                </a:tc>
              </a:tr>
              <a:tr h="397700">
                <a:tc>
                  <a:txBody>
                    <a:bodyPr/>
                    <a:lstStyle/>
                    <a:p>
                      <a:pPr marL="0" lvl="0" indent="0" algn="l" rtl="0">
                        <a:spcBef>
                          <a:spcPts val="0"/>
                        </a:spcBef>
                        <a:spcAft>
                          <a:spcPts val="0"/>
                        </a:spcAft>
                        <a:buNone/>
                      </a:pPr>
                      <a:r>
                        <a:rPr lang="en" sz="1000" b="1" dirty="0">
                          <a:solidFill>
                            <a:schemeClr val="accent5">
                              <a:lumMod val="75000"/>
                            </a:schemeClr>
                          </a:solidFill>
                          <a:latin typeface="Average"/>
                          <a:ea typeface="Average"/>
                          <a:cs typeface="Average"/>
                          <a:sym typeface="Average"/>
                        </a:rPr>
                        <a:t>Accuracy of Auscultation Location</a:t>
                      </a:r>
                      <a:endParaRPr sz="1000" b="1" dirty="0">
                        <a:solidFill>
                          <a:schemeClr val="accent5">
                            <a:lumMod val="75000"/>
                          </a:schemeClr>
                        </a:solidFill>
                        <a:latin typeface="Average"/>
                        <a:ea typeface="Average"/>
                        <a:cs typeface="Average"/>
                        <a:sym typeface="Average"/>
                      </a:endParaRPr>
                    </a:p>
                  </a:txBody>
                  <a:tcPr marL="91425" marR="91425" marT="91425" marB="91425" anchor="ctr">
                    <a:solidFill>
                      <a:srgbClr val="666666"/>
                    </a:solidFill>
                  </a:tcPr>
                </a:tc>
                <a:tc>
                  <a:txBody>
                    <a:bodyPr/>
                    <a:lstStyle/>
                    <a:p>
                      <a:pPr marL="0" lvl="0" indent="0" algn="ctr" rtl="0">
                        <a:spcBef>
                          <a:spcPts val="0"/>
                        </a:spcBef>
                        <a:spcAft>
                          <a:spcPts val="0"/>
                        </a:spcAft>
                        <a:buNone/>
                      </a:pPr>
                      <a:r>
                        <a:rPr lang="en" sz="1100">
                          <a:latin typeface="Average"/>
                          <a:ea typeface="Average"/>
                          <a:cs typeface="Average"/>
                          <a:sym typeface="Average"/>
                        </a:rPr>
                        <a:t>8</a:t>
                      </a:r>
                      <a:endParaRPr sz="1100">
                        <a:latin typeface="Average"/>
                        <a:ea typeface="Average"/>
                        <a:cs typeface="Average"/>
                        <a:sym typeface="Average"/>
                      </a:endParaRPr>
                    </a:p>
                  </a:txBody>
                  <a:tcPr marL="91425" marR="91425" marT="91425" marB="91425" anchor="ctr">
                    <a:solidFill>
                      <a:srgbClr val="999999"/>
                    </a:solidFill>
                  </a:tcPr>
                </a:tc>
                <a:tc>
                  <a:txBody>
                    <a:bodyPr/>
                    <a:lstStyle/>
                    <a:p>
                      <a:pPr marL="0" lvl="0" indent="0" algn="ctr" rtl="0">
                        <a:spcBef>
                          <a:spcPts val="0"/>
                        </a:spcBef>
                        <a:spcAft>
                          <a:spcPts val="0"/>
                        </a:spcAft>
                        <a:buNone/>
                      </a:pPr>
                      <a:r>
                        <a:rPr lang="en" sz="1100" b="1" dirty="0">
                          <a:solidFill>
                            <a:schemeClr val="dk1"/>
                          </a:solidFill>
                          <a:latin typeface="Average"/>
                          <a:ea typeface="Average"/>
                          <a:cs typeface="Average"/>
                          <a:sym typeface="Average"/>
                        </a:rPr>
                        <a:t>8</a:t>
                      </a:r>
                      <a:endParaRPr sz="1100" b="1" dirty="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8</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6</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8</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2</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r>
              <a:tr h="275325">
                <a:tc>
                  <a:txBody>
                    <a:bodyPr/>
                    <a:lstStyle/>
                    <a:p>
                      <a:pPr marL="0" lvl="0" indent="0" algn="l" rtl="0">
                        <a:spcBef>
                          <a:spcPts val="0"/>
                        </a:spcBef>
                        <a:spcAft>
                          <a:spcPts val="0"/>
                        </a:spcAft>
                        <a:buNone/>
                      </a:pPr>
                      <a:r>
                        <a:rPr lang="en" sz="1000" b="1" dirty="0">
                          <a:solidFill>
                            <a:schemeClr val="dk1"/>
                          </a:solidFill>
                          <a:latin typeface="Average"/>
                          <a:ea typeface="Average"/>
                          <a:cs typeface="Average"/>
                          <a:sym typeface="Average"/>
                        </a:rPr>
                        <a:t>Cost</a:t>
                      </a:r>
                      <a:endParaRPr sz="1000" b="1" dirty="0">
                        <a:solidFill>
                          <a:schemeClr val="dk1"/>
                        </a:solidFill>
                        <a:latin typeface="Average"/>
                        <a:ea typeface="Average"/>
                        <a:cs typeface="Average"/>
                        <a:sym typeface="Average"/>
                      </a:endParaRPr>
                    </a:p>
                  </a:txBody>
                  <a:tcPr marL="91425" marR="91425" marT="91425" marB="91425" anchor="ctr">
                    <a:solidFill>
                      <a:srgbClr val="666666"/>
                    </a:solidFill>
                  </a:tcPr>
                </a:tc>
                <a:tc>
                  <a:txBody>
                    <a:bodyPr/>
                    <a:lstStyle/>
                    <a:p>
                      <a:pPr marL="0" lvl="0" indent="0" algn="ctr" rtl="0">
                        <a:spcBef>
                          <a:spcPts val="0"/>
                        </a:spcBef>
                        <a:spcAft>
                          <a:spcPts val="0"/>
                        </a:spcAft>
                        <a:buNone/>
                      </a:pPr>
                      <a:r>
                        <a:rPr lang="en" sz="1100">
                          <a:latin typeface="Average"/>
                          <a:ea typeface="Average"/>
                          <a:cs typeface="Average"/>
                          <a:sym typeface="Average"/>
                        </a:rPr>
                        <a:t>5</a:t>
                      </a:r>
                      <a:endParaRPr sz="1100">
                        <a:latin typeface="Average"/>
                        <a:ea typeface="Average"/>
                        <a:cs typeface="Average"/>
                        <a:sym typeface="Average"/>
                      </a:endParaRPr>
                    </a:p>
                  </a:txBody>
                  <a:tcPr marL="91425" marR="91425" marT="91425" marB="91425" anchor="ctr">
                    <a:solidFill>
                      <a:srgbClr val="999999"/>
                    </a:solidFill>
                  </a:tcPr>
                </a:tc>
                <a:tc>
                  <a:txBody>
                    <a:bodyPr/>
                    <a:lstStyle/>
                    <a:p>
                      <a:pPr marL="0" lvl="0" indent="0" algn="ctr" rtl="0">
                        <a:spcBef>
                          <a:spcPts val="0"/>
                        </a:spcBef>
                        <a:spcAft>
                          <a:spcPts val="0"/>
                        </a:spcAft>
                        <a:buNone/>
                      </a:pPr>
                      <a:r>
                        <a:rPr lang="en" sz="1100" b="1" dirty="0">
                          <a:solidFill>
                            <a:schemeClr val="dk1"/>
                          </a:solidFill>
                          <a:latin typeface="Average"/>
                          <a:ea typeface="Average"/>
                          <a:cs typeface="Average"/>
                          <a:sym typeface="Average"/>
                        </a:rPr>
                        <a:t>2</a:t>
                      </a:r>
                      <a:endParaRPr sz="1100" b="1" dirty="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r>
              <a:tr h="342250">
                <a:tc>
                  <a:txBody>
                    <a:bodyPr/>
                    <a:lstStyle/>
                    <a:p>
                      <a:pPr marL="0" lvl="0" indent="0" algn="l" rtl="0">
                        <a:spcBef>
                          <a:spcPts val="0"/>
                        </a:spcBef>
                        <a:spcAft>
                          <a:spcPts val="0"/>
                        </a:spcAft>
                        <a:buNone/>
                      </a:pPr>
                      <a:r>
                        <a:rPr lang="en" sz="1000" b="1" dirty="0">
                          <a:solidFill>
                            <a:schemeClr val="dk1"/>
                          </a:solidFill>
                          <a:latin typeface="Average"/>
                          <a:ea typeface="Average"/>
                          <a:cs typeface="Average"/>
                          <a:sym typeface="Average"/>
                        </a:rPr>
                        <a:t>Adjustability</a:t>
                      </a:r>
                      <a:endParaRPr sz="1000" b="1" dirty="0">
                        <a:solidFill>
                          <a:schemeClr val="dk1"/>
                        </a:solidFill>
                        <a:latin typeface="Average"/>
                        <a:ea typeface="Average"/>
                        <a:cs typeface="Average"/>
                        <a:sym typeface="Average"/>
                      </a:endParaRPr>
                    </a:p>
                  </a:txBody>
                  <a:tcPr marL="91425" marR="91425" marT="91425" marB="91425" anchor="ctr">
                    <a:solidFill>
                      <a:srgbClr val="666666"/>
                    </a:solidFill>
                  </a:tcPr>
                </a:tc>
                <a:tc>
                  <a:txBody>
                    <a:bodyPr/>
                    <a:lstStyle/>
                    <a:p>
                      <a:pPr marL="0" lvl="0" indent="0" algn="ctr" rtl="0">
                        <a:spcBef>
                          <a:spcPts val="0"/>
                        </a:spcBef>
                        <a:spcAft>
                          <a:spcPts val="0"/>
                        </a:spcAft>
                        <a:buNone/>
                      </a:pPr>
                      <a:r>
                        <a:rPr lang="en" sz="1100">
                          <a:latin typeface="Average"/>
                          <a:ea typeface="Average"/>
                          <a:cs typeface="Average"/>
                          <a:sym typeface="Average"/>
                        </a:rPr>
                        <a:t>7</a:t>
                      </a:r>
                      <a:endParaRPr sz="1100">
                        <a:latin typeface="Average"/>
                        <a:ea typeface="Average"/>
                        <a:cs typeface="Average"/>
                        <a:sym typeface="Average"/>
                      </a:endParaRPr>
                    </a:p>
                  </a:txBody>
                  <a:tcPr marL="91425" marR="91425" marT="91425" marB="91425" anchor="ctr">
                    <a:solidFill>
                      <a:srgbClr val="999999"/>
                    </a:solidFill>
                  </a:tcPr>
                </a:tc>
                <a:tc>
                  <a:txBody>
                    <a:bodyPr/>
                    <a:lstStyle/>
                    <a:p>
                      <a:pPr marL="0" lvl="0" indent="0" algn="ctr" rtl="0">
                        <a:spcBef>
                          <a:spcPts val="0"/>
                        </a:spcBef>
                        <a:spcAft>
                          <a:spcPts val="0"/>
                        </a:spcAft>
                        <a:buNone/>
                      </a:pPr>
                      <a:r>
                        <a:rPr lang="en" sz="1100" b="1" dirty="0">
                          <a:solidFill>
                            <a:schemeClr val="dk1"/>
                          </a:solidFill>
                          <a:latin typeface="Average"/>
                          <a:ea typeface="Average"/>
                          <a:cs typeface="Average"/>
                          <a:sym typeface="Average"/>
                        </a:rPr>
                        <a:t>7</a:t>
                      </a:r>
                      <a:endParaRPr sz="1100" b="1" dirty="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7</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1</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1</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7</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1</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1</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1</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1</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r>
              <a:tr h="243025">
                <a:tc>
                  <a:txBody>
                    <a:bodyPr/>
                    <a:lstStyle/>
                    <a:p>
                      <a:pPr marL="0" lvl="0" indent="0" algn="l" rtl="0">
                        <a:spcBef>
                          <a:spcPts val="0"/>
                        </a:spcBef>
                        <a:spcAft>
                          <a:spcPts val="0"/>
                        </a:spcAft>
                        <a:buNone/>
                      </a:pPr>
                      <a:r>
                        <a:rPr lang="en" sz="1000" b="1">
                          <a:solidFill>
                            <a:schemeClr val="dk1"/>
                          </a:solidFill>
                          <a:latin typeface="Average"/>
                          <a:ea typeface="Average"/>
                          <a:cs typeface="Average"/>
                          <a:sym typeface="Average"/>
                        </a:rPr>
                        <a:t>Storage</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a:txBody>
                    <a:bodyPr/>
                    <a:lstStyle/>
                    <a:p>
                      <a:pPr marL="0" lvl="0" indent="0" algn="ctr" rtl="0">
                        <a:spcBef>
                          <a:spcPts val="0"/>
                        </a:spcBef>
                        <a:spcAft>
                          <a:spcPts val="0"/>
                        </a:spcAft>
                        <a:buNone/>
                      </a:pPr>
                      <a:r>
                        <a:rPr lang="en" sz="1100">
                          <a:latin typeface="Average"/>
                          <a:ea typeface="Average"/>
                          <a:cs typeface="Average"/>
                          <a:sym typeface="Average"/>
                        </a:rPr>
                        <a:t>3</a:t>
                      </a:r>
                      <a:endParaRPr sz="1100">
                        <a:latin typeface="Average"/>
                        <a:ea typeface="Average"/>
                        <a:cs typeface="Average"/>
                        <a:sym typeface="Average"/>
                      </a:endParaRPr>
                    </a:p>
                  </a:txBody>
                  <a:tcPr marL="91425" marR="91425" marT="91425" marB="91425" anchor="ctr">
                    <a:solidFill>
                      <a:srgbClr val="999999"/>
                    </a:solidFill>
                  </a:tcPr>
                </a:tc>
                <a:tc>
                  <a:txBody>
                    <a:bodyPr/>
                    <a:lstStyle/>
                    <a:p>
                      <a:pPr marL="0" lvl="0" indent="0" algn="ctr" rtl="0">
                        <a:spcBef>
                          <a:spcPts val="0"/>
                        </a:spcBef>
                        <a:spcAft>
                          <a:spcPts val="0"/>
                        </a:spcAft>
                        <a:buNone/>
                      </a:pPr>
                      <a:r>
                        <a:rPr lang="en" sz="1100" b="1" dirty="0">
                          <a:solidFill>
                            <a:schemeClr val="dk1"/>
                          </a:solidFill>
                          <a:latin typeface="Average"/>
                          <a:ea typeface="Average"/>
                          <a:cs typeface="Average"/>
                          <a:sym typeface="Average"/>
                        </a:rPr>
                        <a:t>3</a:t>
                      </a:r>
                      <a:endParaRPr sz="1100" b="1" dirty="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1</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a:t>
                      </a:r>
                      <a:endParaRPr sz="1100">
                        <a:solidFill>
                          <a:schemeClr val="dk1"/>
                        </a:solidFill>
                        <a:latin typeface="Average"/>
                        <a:ea typeface="Average"/>
                        <a:cs typeface="Average"/>
                        <a:sym typeface="Average"/>
                      </a:endParaRPr>
                    </a:p>
                  </a:txBody>
                  <a:tcPr marL="91425" marR="91425" marT="91425" marB="91425" anchor="ctr"/>
                </a:tc>
              </a:tr>
              <a:tr h="436875">
                <a:tc>
                  <a:txBody>
                    <a:bodyPr/>
                    <a:lstStyle/>
                    <a:p>
                      <a:pPr marL="0" lvl="0" indent="0" algn="l" rtl="0">
                        <a:spcBef>
                          <a:spcPts val="0"/>
                        </a:spcBef>
                        <a:spcAft>
                          <a:spcPts val="0"/>
                        </a:spcAft>
                        <a:buNone/>
                      </a:pPr>
                      <a:r>
                        <a:rPr lang="en" sz="1000" b="1">
                          <a:solidFill>
                            <a:schemeClr val="dk1"/>
                          </a:solidFill>
                          <a:latin typeface="Average"/>
                          <a:ea typeface="Average"/>
                          <a:cs typeface="Average"/>
                          <a:sym typeface="Average"/>
                        </a:rPr>
                        <a:t>Total</a:t>
                      </a:r>
                      <a:endParaRPr sz="1000" b="1">
                        <a:solidFill>
                          <a:schemeClr val="dk1"/>
                        </a:solidFill>
                        <a:latin typeface="Average"/>
                        <a:ea typeface="Average"/>
                        <a:cs typeface="Average"/>
                        <a:sym typeface="Average"/>
                      </a:endParaRPr>
                    </a:p>
                  </a:txBody>
                  <a:tcPr marL="91425" marR="91425" marT="91425" marB="91425" anchor="ctr">
                    <a:solidFill>
                      <a:srgbClr val="666666"/>
                    </a:solidFill>
                  </a:tcPr>
                </a:tc>
                <a:tc>
                  <a:txBody>
                    <a:bodyPr/>
                    <a:lstStyle/>
                    <a:p>
                      <a:pPr marL="0" lvl="0" indent="0" algn="ctr" rtl="0">
                        <a:spcBef>
                          <a:spcPts val="0"/>
                        </a:spcBef>
                        <a:spcAft>
                          <a:spcPts val="0"/>
                        </a:spcAft>
                        <a:buNone/>
                      </a:pPr>
                      <a:r>
                        <a:rPr lang="en" sz="1100">
                          <a:latin typeface="Average"/>
                          <a:ea typeface="Average"/>
                          <a:cs typeface="Average"/>
                          <a:sym typeface="Average"/>
                        </a:rPr>
                        <a:t>53</a:t>
                      </a:r>
                      <a:endParaRPr sz="1100">
                        <a:latin typeface="Average"/>
                        <a:ea typeface="Average"/>
                        <a:cs typeface="Average"/>
                        <a:sym typeface="Average"/>
                      </a:endParaRPr>
                    </a:p>
                  </a:txBody>
                  <a:tcPr marL="91425" marR="91425" marT="91425" marB="91425" anchor="ctr">
                    <a:solidFill>
                      <a:srgbClr val="999999"/>
                    </a:solidFill>
                  </a:tcPr>
                </a:tc>
                <a:tc>
                  <a:txBody>
                    <a:bodyPr/>
                    <a:lstStyle/>
                    <a:p>
                      <a:pPr marL="0" lvl="0" indent="0" algn="ctr" rtl="0">
                        <a:spcBef>
                          <a:spcPts val="0"/>
                        </a:spcBef>
                        <a:spcAft>
                          <a:spcPts val="0"/>
                        </a:spcAft>
                        <a:buNone/>
                      </a:pPr>
                      <a:r>
                        <a:rPr lang="en" b="1" dirty="0">
                          <a:solidFill>
                            <a:schemeClr val="dk1"/>
                          </a:solidFill>
                          <a:latin typeface="Average"/>
                          <a:ea typeface="Average"/>
                          <a:cs typeface="Average"/>
                          <a:sym typeface="Average"/>
                        </a:rPr>
                        <a:t>50</a:t>
                      </a:r>
                      <a:endParaRPr b="1" dirty="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47</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30</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26</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45</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41</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38</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28</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27</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29</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26</a:t>
                      </a:r>
                      <a:endParaRPr sz="1100">
                        <a:solidFill>
                          <a:schemeClr val="dk1"/>
                        </a:solidFill>
                        <a:latin typeface="Average"/>
                        <a:ea typeface="Average"/>
                        <a:cs typeface="Average"/>
                        <a:sym typeface="Average"/>
                      </a:endParaRPr>
                    </a:p>
                  </a:txBody>
                  <a:tcPr marL="91425" marR="91425" marT="91425" marB="91425" anchor="ctr"/>
                </a:tc>
                <a:tc>
                  <a:txBody>
                    <a:bodyPr/>
                    <a:lstStyle/>
                    <a:p>
                      <a:pPr marL="0" lvl="0" indent="0" algn="ctr" rtl="0">
                        <a:spcBef>
                          <a:spcPts val="0"/>
                        </a:spcBef>
                        <a:spcAft>
                          <a:spcPts val="0"/>
                        </a:spcAft>
                        <a:buNone/>
                      </a:pPr>
                      <a:r>
                        <a:rPr lang="en" sz="1100" dirty="0">
                          <a:solidFill>
                            <a:schemeClr val="dk1"/>
                          </a:solidFill>
                          <a:latin typeface="Average"/>
                          <a:ea typeface="Average"/>
                          <a:cs typeface="Average"/>
                          <a:sym typeface="Average"/>
                        </a:rPr>
                        <a:t>32</a:t>
                      </a:r>
                      <a:endParaRPr sz="1100" dirty="0">
                        <a:solidFill>
                          <a:schemeClr val="dk1"/>
                        </a:solidFill>
                        <a:latin typeface="Average"/>
                        <a:ea typeface="Average"/>
                        <a:cs typeface="Average"/>
                        <a:sym typeface="Average"/>
                      </a:endParaRPr>
                    </a:p>
                  </a:txBody>
                  <a:tcPr marL="91425" marR="91425" marT="91425" marB="91425" anchor="ctr"/>
                </a:tc>
              </a:tr>
            </a:tbl>
          </a:graphicData>
        </a:graphic>
      </p:graphicFrame>
      <p:sp>
        <p:nvSpPr>
          <p:cNvPr id="2" name="Rectangle 1"/>
          <p:cNvSpPr/>
          <p:nvPr/>
        </p:nvSpPr>
        <p:spPr>
          <a:xfrm>
            <a:off x="1422400" y="248356"/>
            <a:ext cx="654756" cy="4895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4" name="Rectangle 3"/>
          <p:cNvSpPr/>
          <p:nvPr/>
        </p:nvSpPr>
        <p:spPr>
          <a:xfrm>
            <a:off x="2043289" y="254276"/>
            <a:ext cx="654756" cy="4895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Rectangle 4"/>
          <p:cNvSpPr/>
          <p:nvPr/>
        </p:nvSpPr>
        <p:spPr>
          <a:xfrm>
            <a:off x="3714044" y="257528"/>
            <a:ext cx="615246" cy="4895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Analysis of Software Solutions: 7 Critical Factors</a:t>
            </a:r>
            <a:endParaRPr/>
          </a:p>
        </p:txBody>
      </p:sp>
      <p:sp>
        <p:nvSpPr>
          <p:cNvPr id="249" name="Google Shape;249;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b="1"/>
              <a:t>Base Time Requirement</a:t>
            </a:r>
            <a:endParaRPr b="1"/>
          </a:p>
          <a:p>
            <a:pPr marL="457200" lvl="0" indent="-342900" algn="l" rtl="0">
              <a:lnSpc>
                <a:spcPct val="150000"/>
              </a:lnSpc>
              <a:spcBef>
                <a:spcPts val="0"/>
              </a:spcBef>
              <a:spcAft>
                <a:spcPts val="0"/>
              </a:spcAft>
              <a:buSzPts val="1800"/>
              <a:buChar char="●"/>
            </a:pPr>
            <a:r>
              <a:rPr lang="en" b="1"/>
              <a:t>Time Complexity</a:t>
            </a:r>
            <a:endParaRPr sz="1600"/>
          </a:p>
          <a:p>
            <a:pPr marL="457200" lvl="0" indent="-342900" algn="l" rtl="0">
              <a:lnSpc>
                <a:spcPct val="150000"/>
              </a:lnSpc>
              <a:spcBef>
                <a:spcPts val="0"/>
              </a:spcBef>
              <a:spcAft>
                <a:spcPts val="0"/>
              </a:spcAft>
              <a:buSzPts val="1800"/>
              <a:buChar char="●"/>
            </a:pPr>
            <a:r>
              <a:rPr lang="en" b="1"/>
              <a:t>Memory Requirement</a:t>
            </a:r>
            <a:endParaRPr sz="1600"/>
          </a:p>
          <a:p>
            <a:pPr marL="457200" lvl="0" indent="-342900" algn="l" rtl="0">
              <a:lnSpc>
                <a:spcPct val="150000"/>
              </a:lnSpc>
              <a:spcBef>
                <a:spcPts val="0"/>
              </a:spcBef>
              <a:spcAft>
                <a:spcPts val="0"/>
              </a:spcAft>
              <a:buSzPts val="1800"/>
              <a:buChar char="●"/>
            </a:pPr>
            <a:r>
              <a:rPr lang="en" b="1"/>
              <a:t>Training Data Requirement</a:t>
            </a:r>
            <a:endParaRPr sz="1600"/>
          </a:p>
          <a:p>
            <a:pPr marL="457200" lvl="0" indent="-342900" algn="l" rtl="0">
              <a:lnSpc>
                <a:spcPct val="150000"/>
              </a:lnSpc>
              <a:spcBef>
                <a:spcPts val="0"/>
              </a:spcBef>
              <a:spcAft>
                <a:spcPts val="0"/>
              </a:spcAft>
              <a:buSzPts val="1800"/>
              <a:buChar char="●"/>
            </a:pPr>
            <a:r>
              <a:rPr lang="en" b="1"/>
              <a:t>Difficulty of Implementation</a:t>
            </a:r>
            <a:endParaRPr sz="1600"/>
          </a:p>
          <a:p>
            <a:pPr marL="457200" lvl="0" indent="-342900" algn="l" rtl="0">
              <a:lnSpc>
                <a:spcPct val="150000"/>
              </a:lnSpc>
              <a:spcBef>
                <a:spcPts val="0"/>
              </a:spcBef>
              <a:spcAft>
                <a:spcPts val="0"/>
              </a:spcAft>
              <a:buSzPts val="1800"/>
              <a:buChar char="●"/>
            </a:pPr>
            <a:r>
              <a:rPr lang="en" b="1"/>
              <a:t>Output Type</a:t>
            </a:r>
            <a:endParaRPr sz="1600"/>
          </a:p>
          <a:p>
            <a:pPr marL="457200" lvl="0" indent="-342900" algn="l" rtl="0">
              <a:lnSpc>
                <a:spcPct val="150000"/>
              </a:lnSpc>
              <a:spcBef>
                <a:spcPts val="0"/>
              </a:spcBef>
              <a:spcAft>
                <a:spcPts val="0"/>
              </a:spcAft>
              <a:buSzPts val="1800"/>
              <a:buChar char="●"/>
            </a:pPr>
            <a:r>
              <a:rPr lang="en" b="1"/>
              <a:t>Accuracy</a:t>
            </a:r>
            <a:endParaRPr sz="1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Pugh Chart: Real Time Classification</a:t>
            </a:r>
            <a:endParaRPr/>
          </a:p>
        </p:txBody>
      </p:sp>
      <p:graphicFrame>
        <p:nvGraphicFramePr>
          <p:cNvPr id="255" name="Google Shape;255;p40"/>
          <p:cNvGraphicFramePr/>
          <p:nvPr/>
        </p:nvGraphicFramePr>
        <p:xfrm>
          <a:off x="752475" y="1142600"/>
          <a:ext cx="7639050" cy="3670046"/>
        </p:xfrm>
        <a:graphic>
          <a:graphicData uri="http://schemas.openxmlformats.org/drawingml/2006/table">
            <a:tbl>
              <a:tblPr>
                <a:noFill/>
                <a:tableStyleId>{D08A8C14-FAE2-45A3-979A-57DA89E5CCED}</a:tableStyleId>
              </a:tblPr>
              <a:tblGrid>
                <a:gridCol w="1666875"/>
                <a:gridCol w="638175"/>
                <a:gridCol w="523875"/>
                <a:gridCol w="533400"/>
                <a:gridCol w="533400"/>
                <a:gridCol w="571500"/>
                <a:gridCol w="428625"/>
                <a:gridCol w="428625"/>
                <a:gridCol w="781050"/>
                <a:gridCol w="447675"/>
                <a:gridCol w="571500"/>
                <a:gridCol w="514350"/>
              </a:tblGrid>
              <a:tr h="323850">
                <a:tc gridSpan="12">
                  <a:txBody>
                    <a:bodyPr/>
                    <a:lstStyle/>
                    <a:p>
                      <a:pPr marL="0" lvl="0" indent="0" algn="ctr" rtl="0">
                        <a:lnSpc>
                          <a:spcPct val="115000"/>
                        </a:lnSpc>
                        <a:spcBef>
                          <a:spcPts val="0"/>
                        </a:spcBef>
                        <a:spcAft>
                          <a:spcPts val="0"/>
                        </a:spcAft>
                        <a:buNone/>
                      </a:pPr>
                      <a:r>
                        <a:rPr lang="en" sz="1000">
                          <a:solidFill>
                            <a:schemeClr val="accent3"/>
                          </a:solidFill>
                        </a:rPr>
                        <a:t>Real-time classification</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3850">
                <a:tc gridSpan="2">
                  <a:txBody>
                    <a:bodyPr/>
                    <a:lstStyle/>
                    <a:p>
                      <a:pPr marL="0" lvl="0" indent="0" algn="ctr" rtl="0">
                        <a:lnSpc>
                          <a:spcPct val="115000"/>
                        </a:lnSpc>
                        <a:spcBef>
                          <a:spcPts val="0"/>
                        </a:spcBef>
                        <a:spcAft>
                          <a:spcPts val="0"/>
                        </a:spcAft>
                        <a:buNone/>
                      </a:pPr>
                      <a:r>
                        <a:rPr lang="en" sz="1000">
                          <a:solidFill>
                            <a:schemeClr val="accent3"/>
                          </a:solidFill>
                        </a:rPr>
                        <a:t>Specifications</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hMerge="1">
                  <a:txBody>
                    <a:bodyPr/>
                    <a:lstStyle/>
                    <a:p>
                      <a:endParaRPr lang="en-US"/>
                    </a:p>
                  </a:txBody>
                  <a:tcPr/>
                </a:tc>
                <a:tc rowSpan="2">
                  <a:txBody>
                    <a:bodyPr/>
                    <a:lstStyle/>
                    <a:p>
                      <a:pPr marL="0" lvl="0" indent="0" algn="ctr" rtl="0">
                        <a:lnSpc>
                          <a:spcPct val="100000"/>
                        </a:lnSpc>
                        <a:spcBef>
                          <a:spcPts val="0"/>
                        </a:spcBef>
                        <a:spcAft>
                          <a:spcPts val="0"/>
                        </a:spcAft>
                        <a:buNone/>
                      </a:pPr>
                      <a:r>
                        <a:rPr lang="en" sz="1000">
                          <a:solidFill>
                            <a:schemeClr val="accent3"/>
                          </a:solidFill>
                        </a:rPr>
                        <a:t>ANN</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00000"/>
                        </a:lnSpc>
                        <a:spcBef>
                          <a:spcPts val="0"/>
                        </a:spcBef>
                        <a:spcAft>
                          <a:spcPts val="0"/>
                        </a:spcAft>
                        <a:buNone/>
                      </a:pPr>
                      <a:r>
                        <a:rPr lang="en" sz="1000">
                          <a:solidFill>
                            <a:schemeClr val="accent3"/>
                          </a:solidFill>
                        </a:rPr>
                        <a:t>CNN</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00000"/>
                        </a:lnSpc>
                        <a:spcBef>
                          <a:spcPts val="0"/>
                        </a:spcBef>
                        <a:spcAft>
                          <a:spcPts val="0"/>
                        </a:spcAft>
                        <a:buNone/>
                      </a:pPr>
                      <a:r>
                        <a:rPr lang="en" sz="1200" b="1">
                          <a:solidFill>
                            <a:schemeClr val="accent3"/>
                          </a:solidFill>
                        </a:rPr>
                        <a:t>SVM</a:t>
                      </a:r>
                      <a:endParaRPr sz="12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00000"/>
                        </a:lnSpc>
                        <a:spcBef>
                          <a:spcPts val="0"/>
                        </a:spcBef>
                        <a:spcAft>
                          <a:spcPts val="0"/>
                        </a:spcAft>
                        <a:buNone/>
                      </a:pPr>
                      <a:r>
                        <a:rPr lang="en" sz="1000">
                          <a:solidFill>
                            <a:schemeClr val="accent3"/>
                          </a:solidFill>
                        </a:rPr>
                        <a:t>GMM</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00000"/>
                        </a:lnSpc>
                        <a:spcBef>
                          <a:spcPts val="0"/>
                        </a:spcBef>
                        <a:spcAft>
                          <a:spcPts val="0"/>
                        </a:spcAft>
                        <a:buNone/>
                      </a:pPr>
                      <a:r>
                        <a:rPr lang="en" sz="1000">
                          <a:solidFill>
                            <a:schemeClr val="accent3"/>
                          </a:solidFill>
                        </a:rPr>
                        <a:t>LR</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00000"/>
                        </a:lnSpc>
                        <a:spcBef>
                          <a:spcPts val="0"/>
                        </a:spcBef>
                        <a:spcAft>
                          <a:spcPts val="0"/>
                        </a:spcAft>
                        <a:buNone/>
                      </a:pPr>
                      <a:r>
                        <a:rPr lang="en" sz="1000">
                          <a:solidFill>
                            <a:schemeClr val="accent3"/>
                          </a:solidFill>
                        </a:rPr>
                        <a:t>RF</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00000"/>
                        </a:lnSpc>
                        <a:spcBef>
                          <a:spcPts val="0"/>
                        </a:spcBef>
                        <a:spcAft>
                          <a:spcPts val="0"/>
                        </a:spcAft>
                        <a:buNone/>
                      </a:pPr>
                      <a:r>
                        <a:rPr lang="en" sz="1000">
                          <a:solidFill>
                            <a:schemeClr val="accent3"/>
                          </a:solidFill>
                        </a:rPr>
                        <a:t>Adaboost</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00000"/>
                        </a:lnSpc>
                        <a:spcBef>
                          <a:spcPts val="0"/>
                        </a:spcBef>
                        <a:spcAft>
                          <a:spcPts val="0"/>
                        </a:spcAft>
                        <a:buNone/>
                      </a:pPr>
                      <a:r>
                        <a:rPr lang="en" sz="1000">
                          <a:solidFill>
                            <a:schemeClr val="accent3"/>
                          </a:solidFill>
                        </a:rPr>
                        <a:t>NN</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00000"/>
                        </a:lnSpc>
                        <a:spcBef>
                          <a:spcPts val="0"/>
                        </a:spcBef>
                        <a:spcAft>
                          <a:spcPts val="0"/>
                        </a:spcAft>
                        <a:buNone/>
                      </a:pPr>
                      <a:r>
                        <a:rPr lang="en" sz="1000">
                          <a:solidFill>
                            <a:schemeClr val="accent3"/>
                          </a:solidFill>
                        </a:rPr>
                        <a:t>K-NN</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00000"/>
                        </a:lnSpc>
                        <a:spcBef>
                          <a:spcPts val="0"/>
                        </a:spcBef>
                        <a:spcAft>
                          <a:spcPts val="0"/>
                        </a:spcAft>
                        <a:buNone/>
                      </a:pPr>
                      <a:r>
                        <a:rPr lang="en" sz="1000">
                          <a:solidFill>
                            <a:schemeClr val="accent3"/>
                          </a:solidFill>
                        </a:rPr>
                        <a:t>K-M</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3"/>
                          </a:solidFill>
                        </a:rPr>
                        <a:t>Parameter</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Weight</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3850">
                <a:tc>
                  <a:txBody>
                    <a:bodyPr/>
                    <a:lstStyle/>
                    <a:p>
                      <a:pPr marL="0" lvl="0" indent="0" algn="ctr" rtl="0">
                        <a:lnSpc>
                          <a:spcPct val="115000"/>
                        </a:lnSpc>
                        <a:spcBef>
                          <a:spcPts val="0"/>
                        </a:spcBef>
                        <a:spcAft>
                          <a:spcPts val="0"/>
                        </a:spcAft>
                        <a:buNone/>
                      </a:pPr>
                      <a:r>
                        <a:rPr lang="en" sz="1000">
                          <a:solidFill>
                            <a:schemeClr val="accent3"/>
                          </a:solidFill>
                        </a:rPr>
                        <a:t>Base Time Requirement</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10</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accent3"/>
                          </a:solidFill>
                        </a:rPr>
                        <a:t>8</a:t>
                      </a:r>
                      <a:endParaRPr sz="12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9</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7</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7</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4"/>
                          </a:solidFill>
                        </a:rPr>
                        <a:t>Time Complexity</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4"/>
                          </a:solidFill>
                        </a:rPr>
                        <a:t>12</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7</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accent3"/>
                          </a:solidFill>
                        </a:rPr>
                        <a:t>6</a:t>
                      </a:r>
                      <a:endParaRPr sz="12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10</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7</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9</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3"/>
                          </a:solidFill>
                        </a:rPr>
                        <a:t>Space Requirement</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10</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accent3"/>
                          </a:solidFill>
                        </a:rPr>
                        <a:t>9</a:t>
                      </a:r>
                      <a:endParaRPr sz="12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9</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10</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3"/>
                          </a:solidFill>
                        </a:rPr>
                        <a:t>Training Data Requirement</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accent3"/>
                          </a:solidFill>
                        </a:rPr>
                        <a:t>6</a:t>
                      </a:r>
                      <a:endParaRPr sz="12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7</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4"/>
                          </a:solidFill>
                        </a:rPr>
                        <a:t>Difficulty of Implementation</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4"/>
                          </a:solidFill>
                        </a:rPr>
                        <a:t>14</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accent3"/>
                          </a:solidFill>
                        </a:rPr>
                        <a:t>9</a:t>
                      </a:r>
                      <a:endParaRPr sz="12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9</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3"/>
                          </a:solidFill>
                        </a:rPr>
                        <a:t>Output Type</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accent3"/>
                          </a:solidFill>
                        </a:rPr>
                        <a:t>1</a:t>
                      </a:r>
                      <a:endParaRPr sz="12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4"/>
                          </a:solidFill>
                        </a:rPr>
                        <a:t>Expected Accuracy</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4"/>
                          </a:solidFill>
                        </a:rPr>
                        <a:t>30</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4"/>
                          </a:solidFill>
                        </a:rPr>
                        <a:t>30</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accent4"/>
                          </a:solidFill>
                        </a:rPr>
                        <a:t>27</a:t>
                      </a:r>
                      <a:endParaRPr sz="1200" b="1">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dirty="0">
                          <a:solidFill>
                            <a:schemeClr val="accent3"/>
                          </a:solidFill>
                        </a:rPr>
                        <a:t>Total</a:t>
                      </a:r>
                      <a:endParaRPr sz="1000" dirty="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90</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50</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59</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chemeClr val="accent3"/>
                          </a:solidFill>
                        </a:rPr>
                        <a:t>66</a:t>
                      </a:r>
                      <a:endParaRPr sz="12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solidFill>
                            <a:schemeClr val="accent3"/>
                          </a:solidFill>
                        </a:rPr>
                        <a:t>46</a:t>
                      </a:r>
                      <a:endParaRPr sz="1000" dirty="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39</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solidFill>
                            <a:schemeClr val="accent3"/>
                          </a:solidFill>
                        </a:rPr>
                        <a:t>63</a:t>
                      </a:r>
                      <a:endParaRPr sz="1000" dirty="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bl>
          </a:graphicData>
        </a:graphic>
      </p:graphicFrame>
      <p:sp>
        <p:nvSpPr>
          <p:cNvPr id="4" name="Rectangle 3"/>
          <p:cNvSpPr/>
          <p:nvPr/>
        </p:nvSpPr>
        <p:spPr>
          <a:xfrm>
            <a:off x="4120444" y="1456266"/>
            <a:ext cx="553156" cy="3356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Pugh Chart: Classification of Recordings</a:t>
            </a:r>
            <a:endParaRPr/>
          </a:p>
        </p:txBody>
      </p:sp>
      <p:graphicFrame>
        <p:nvGraphicFramePr>
          <p:cNvPr id="261" name="Google Shape;261;p41"/>
          <p:cNvGraphicFramePr/>
          <p:nvPr/>
        </p:nvGraphicFramePr>
        <p:xfrm>
          <a:off x="752475" y="1160925"/>
          <a:ext cx="7639050" cy="3562350"/>
        </p:xfrm>
        <a:graphic>
          <a:graphicData uri="http://schemas.openxmlformats.org/drawingml/2006/table">
            <a:tbl>
              <a:tblPr>
                <a:noFill/>
                <a:tableStyleId>{D08A8C14-FAE2-45A3-979A-57DA89E5CCED}</a:tableStyleId>
              </a:tblPr>
              <a:tblGrid>
                <a:gridCol w="1666875"/>
                <a:gridCol w="638175"/>
                <a:gridCol w="523875"/>
                <a:gridCol w="533400"/>
                <a:gridCol w="533400"/>
                <a:gridCol w="571500"/>
                <a:gridCol w="428625"/>
                <a:gridCol w="428625"/>
                <a:gridCol w="781050"/>
                <a:gridCol w="447675"/>
                <a:gridCol w="571500"/>
                <a:gridCol w="514350"/>
              </a:tblGrid>
              <a:tr h="323850">
                <a:tc gridSpan="12">
                  <a:txBody>
                    <a:bodyPr/>
                    <a:lstStyle/>
                    <a:p>
                      <a:pPr marL="0" lvl="0" indent="0" algn="ctr" rtl="0">
                        <a:lnSpc>
                          <a:spcPct val="115000"/>
                        </a:lnSpc>
                        <a:spcBef>
                          <a:spcPts val="0"/>
                        </a:spcBef>
                        <a:spcAft>
                          <a:spcPts val="0"/>
                        </a:spcAft>
                        <a:buNone/>
                      </a:pPr>
                      <a:r>
                        <a:rPr lang="en" sz="1000">
                          <a:solidFill>
                            <a:schemeClr val="accent3"/>
                          </a:solidFill>
                        </a:rPr>
                        <a:t>Classification of Recordings</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3850">
                <a:tc gridSpan="2">
                  <a:txBody>
                    <a:bodyPr/>
                    <a:lstStyle/>
                    <a:p>
                      <a:pPr marL="0" lvl="0" indent="0" algn="ctr" rtl="0">
                        <a:lnSpc>
                          <a:spcPct val="115000"/>
                        </a:lnSpc>
                        <a:spcBef>
                          <a:spcPts val="0"/>
                        </a:spcBef>
                        <a:spcAft>
                          <a:spcPts val="0"/>
                        </a:spcAft>
                        <a:buNone/>
                      </a:pPr>
                      <a:r>
                        <a:rPr lang="en" sz="1000">
                          <a:solidFill>
                            <a:schemeClr val="accent3"/>
                          </a:solidFill>
                        </a:rPr>
                        <a:t>Specifications</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hMerge="1">
                  <a:txBody>
                    <a:bodyPr/>
                    <a:lstStyle/>
                    <a:p>
                      <a:endParaRPr lang="en-US"/>
                    </a:p>
                  </a:txBody>
                  <a:tcPr/>
                </a:tc>
                <a:tc rowSpan="2">
                  <a:txBody>
                    <a:bodyPr/>
                    <a:lstStyle/>
                    <a:p>
                      <a:pPr marL="0" lvl="0" indent="0" algn="ctr" rtl="0">
                        <a:lnSpc>
                          <a:spcPct val="115000"/>
                        </a:lnSpc>
                        <a:spcBef>
                          <a:spcPts val="0"/>
                        </a:spcBef>
                        <a:spcAft>
                          <a:spcPts val="0"/>
                        </a:spcAft>
                        <a:buNone/>
                      </a:pPr>
                      <a:r>
                        <a:rPr lang="en" sz="1000">
                          <a:solidFill>
                            <a:schemeClr val="accent3"/>
                          </a:solidFill>
                        </a:rPr>
                        <a:t>ANN</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100" b="1">
                          <a:solidFill>
                            <a:schemeClr val="accent3"/>
                          </a:solidFill>
                        </a:rPr>
                        <a:t>CNN</a:t>
                      </a:r>
                      <a:endParaRPr sz="11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solidFill>
                            <a:schemeClr val="accent3"/>
                          </a:solidFill>
                        </a:rPr>
                        <a:t>SVM</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solidFill>
                            <a:schemeClr val="accent3"/>
                          </a:solidFill>
                        </a:rPr>
                        <a:t>GMM</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solidFill>
                            <a:schemeClr val="accent3"/>
                          </a:solidFill>
                        </a:rPr>
                        <a:t>LR</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solidFill>
                            <a:schemeClr val="accent3"/>
                          </a:solidFill>
                        </a:rPr>
                        <a:t>RF</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solidFill>
                            <a:schemeClr val="accent3"/>
                          </a:solidFill>
                        </a:rPr>
                        <a:t>Adaboost</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solidFill>
                            <a:schemeClr val="accent3"/>
                          </a:solidFill>
                        </a:rPr>
                        <a:t>NN</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solidFill>
                            <a:schemeClr val="accent3"/>
                          </a:solidFill>
                        </a:rPr>
                        <a:t>K-NN</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rowSpan="2">
                  <a:txBody>
                    <a:bodyPr/>
                    <a:lstStyle/>
                    <a:p>
                      <a:pPr marL="0" lvl="0" indent="0" algn="ctr" rtl="0">
                        <a:lnSpc>
                          <a:spcPct val="115000"/>
                        </a:lnSpc>
                        <a:spcBef>
                          <a:spcPts val="0"/>
                        </a:spcBef>
                        <a:spcAft>
                          <a:spcPts val="0"/>
                        </a:spcAft>
                        <a:buNone/>
                      </a:pPr>
                      <a:r>
                        <a:rPr lang="en" sz="1000">
                          <a:solidFill>
                            <a:schemeClr val="accent3"/>
                          </a:solidFill>
                        </a:rPr>
                        <a:t>K-M</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dirty="0">
                          <a:solidFill>
                            <a:schemeClr val="accent3"/>
                          </a:solidFill>
                        </a:rPr>
                        <a:t>Parameter</a:t>
                      </a:r>
                      <a:endParaRPr sz="1000" dirty="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Weight</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3850">
                <a:tc>
                  <a:txBody>
                    <a:bodyPr/>
                    <a:lstStyle/>
                    <a:p>
                      <a:pPr marL="0" lvl="0" indent="0" algn="ctr" rtl="0">
                        <a:lnSpc>
                          <a:spcPct val="115000"/>
                        </a:lnSpc>
                        <a:spcBef>
                          <a:spcPts val="0"/>
                        </a:spcBef>
                        <a:spcAft>
                          <a:spcPts val="0"/>
                        </a:spcAft>
                        <a:buNone/>
                      </a:pPr>
                      <a:r>
                        <a:rPr lang="en" sz="1000" dirty="0">
                          <a:solidFill>
                            <a:schemeClr val="accent5"/>
                          </a:solidFill>
                        </a:rPr>
                        <a:t>Base Time Requirement</a:t>
                      </a:r>
                      <a:endParaRPr sz="1000" dirty="0">
                        <a:solidFill>
                          <a:schemeClr val="accent5"/>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5"/>
                          </a:solidFill>
                        </a:rPr>
                        <a:t>3</a:t>
                      </a:r>
                      <a:endParaRPr sz="1000">
                        <a:solidFill>
                          <a:schemeClr val="accent5"/>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chemeClr val="accent3"/>
                          </a:solidFill>
                        </a:rPr>
                        <a:t>1</a:t>
                      </a:r>
                      <a:endParaRPr sz="11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5"/>
                          </a:solidFill>
                        </a:rPr>
                        <a:t>Time Complexity</a:t>
                      </a:r>
                      <a:endParaRPr sz="1000">
                        <a:solidFill>
                          <a:schemeClr val="accent5"/>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5"/>
                          </a:solidFill>
                        </a:rPr>
                        <a:t>6</a:t>
                      </a:r>
                      <a:endParaRPr sz="1000">
                        <a:solidFill>
                          <a:schemeClr val="accent5"/>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chemeClr val="accent3"/>
                          </a:solidFill>
                        </a:rPr>
                        <a:t>3</a:t>
                      </a:r>
                      <a:endParaRPr sz="11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5"/>
                          </a:solidFill>
                        </a:rPr>
                        <a:t>Space Requirement</a:t>
                      </a:r>
                      <a:endParaRPr sz="1000">
                        <a:solidFill>
                          <a:schemeClr val="accent5"/>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5"/>
                          </a:solidFill>
                        </a:rPr>
                        <a:t>5</a:t>
                      </a:r>
                      <a:endParaRPr sz="1000">
                        <a:solidFill>
                          <a:schemeClr val="accent5"/>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chemeClr val="accent3"/>
                          </a:solidFill>
                        </a:rPr>
                        <a:t>1</a:t>
                      </a:r>
                      <a:endParaRPr sz="11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3"/>
                          </a:solidFill>
                        </a:rPr>
                        <a:t>Training Data Requirement</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chemeClr val="accent3"/>
                          </a:solidFill>
                        </a:rPr>
                        <a:t>1</a:t>
                      </a:r>
                      <a:endParaRPr sz="11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7</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4"/>
                          </a:solidFill>
                        </a:rPr>
                        <a:t>Difficulty of Implementation</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4"/>
                          </a:solidFill>
                        </a:rPr>
                        <a:t>14</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chemeClr val="accent3"/>
                          </a:solidFill>
                        </a:rPr>
                        <a:t>11</a:t>
                      </a:r>
                      <a:endParaRPr sz="11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9</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9</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3"/>
                          </a:solidFill>
                        </a:rPr>
                        <a:t>Output Type</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chemeClr val="accent3"/>
                          </a:solidFill>
                        </a:rPr>
                        <a:t>6</a:t>
                      </a:r>
                      <a:endParaRPr sz="11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6</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4"/>
                          </a:solidFill>
                        </a:rPr>
                        <a:t>Expected Accuracy</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4"/>
                          </a:solidFill>
                        </a:rPr>
                        <a:t>30</a:t>
                      </a:r>
                      <a:endParaRPr sz="1000">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chemeClr val="accent4"/>
                          </a:solidFill>
                        </a:rPr>
                        <a:t>30</a:t>
                      </a:r>
                      <a:endParaRPr sz="1100" b="1">
                        <a:solidFill>
                          <a:schemeClr val="accent4"/>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27</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12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r h="323850">
                <a:tc>
                  <a:txBody>
                    <a:bodyPr/>
                    <a:lstStyle/>
                    <a:p>
                      <a:pPr marL="0" lvl="0" indent="0" algn="ctr" rtl="0">
                        <a:lnSpc>
                          <a:spcPct val="115000"/>
                        </a:lnSpc>
                        <a:spcBef>
                          <a:spcPts val="0"/>
                        </a:spcBef>
                        <a:spcAft>
                          <a:spcPts val="0"/>
                        </a:spcAft>
                        <a:buNone/>
                      </a:pPr>
                      <a:r>
                        <a:rPr lang="en" sz="1000">
                          <a:solidFill>
                            <a:schemeClr val="accent3"/>
                          </a:solidFill>
                        </a:rPr>
                        <a:t>Total</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72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40</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solidFill>
                            <a:schemeClr val="accent3"/>
                          </a:solidFill>
                        </a:rPr>
                        <a:t>53</a:t>
                      </a:r>
                      <a:endParaRPr sz="1100" b="1">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52</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34</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28</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31</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33</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50</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solidFill>
                            <a:schemeClr val="accent3"/>
                          </a:solidFill>
                        </a:rPr>
                        <a:t>45</a:t>
                      </a:r>
                      <a:endParaRPr sz="100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solidFill>
                            <a:schemeClr val="accent3"/>
                          </a:solidFill>
                        </a:rPr>
                        <a:t>49</a:t>
                      </a:r>
                      <a:endParaRPr sz="1000" dirty="0">
                        <a:solidFill>
                          <a:schemeClr val="accent3"/>
                        </a:solidFill>
                      </a:endParaRPr>
                    </a:p>
                  </a:txBody>
                  <a:tcPr marL="63500" marR="63500" marT="63500" marB="63500">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tcPr>
                </a:tc>
              </a:tr>
            </a:tbl>
          </a:graphicData>
        </a:graphic>
      </p:graphicFrame>
      <p:sp>
        <p:nvSpPr>
          <p:cNvPr id="4" name="Rectangle 3"/>
          <p:cNvSpPr/>
          <p:nvPr/>
        </p:nvSpPr>
        <p:spPr>
          <a:xfrm>
            <a:off x="3567289" y="1478843"/>
            <a:ext cx="553156" cy="3244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 Project Scope</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Evidently, there is a need, by physicians and nurses working in telemedicine, for a </a:t>
            </a:r>
            <a:r>
              <a:rPr lang="en" sz="2000" b="1"/>
              <a:t>digital</a:t>
            </a:r>
            <a:r>
              <a:rPr lang="en"/>
              <a:t>, </a:t>
            </a:r>
            <a:r>
              <a:rPr lang="en" sz="2000" b="1"/>
              <a:t>affordable</a:t>
            </a:r>
            <a:r>
              <a:rPr lang="en"/>
              <a:t> and </a:t>
            </a:r>
            <a:r>
              <a:rPr lang="en" sz="2000" b="1">
                <a:highlight>
                  <a:srgbClr val="0B5394"/>
                </a:highlight>
              </a:rPr>
              <a:t>patient-friendly</a:t>
            </a:r>
            <a:r>
              <a:rPr lang="en"/>
              <a:t> device that is capable of recording and classifying lung sounds so that they may </a:t>
            </a:r>
            <a:r>
              <a:rPr lang="en" sz="2000" b="1"/>
              <a:t>remotely monitor the pulmonary activity</a:t>
            </a:r>
            <a:r>
              <a:rPr lang="en"/>
              <a:t> of their patients. By the end of April, we propose to have a </a:t>
            </a:r>
            <a:r>
              <a:rPr lang="en" sz="2000" b="1"/>
              <a:t>working prototype</a:t>
            </a:r>
            <a:r>
              <a:rPr lang="en"/>
              <a:t> of this device -- with the ability to </a:t>
            </a:r>
            <a:r>
              <a:rPr lang="en" sz="2000" b="1"/>
              <a:t>capture and classify</a:t>
            </a:r>
            <a:r>
              <a:rPr lang="en"/>
              <a:t> lung sounds -- along with the necessary </a:t>
            </a:r>
            <a:r>
              <a:rPr lang="en" sz="2000" b="1"/>
              <a:t>software code and device design schematics</a:t>
            </a:r>
            <a:r>
              <a:rPr lang="en"/>
              <a:t>. This prototype will need to be </a:t>
            </a:r>
            <a:r>
              <a:rPr lang="en" sz="2000" b="1">
                <a:highlight>
                  <a:srgbClr val="0B5394"/>
                </a:highlight>
              </a:rPr>
              <a:t>self operated</a:t>
            </a:r>
            <a:r>
              <a:rPr lang="en"/>
              <a:t> and able to filter out unwanted sounds (i.e. heart sounds). The software code should be able to classify sounds as </a:t>
            </a:r>
            <a:r>
              <a:rPr lang="en" sz="2000" b="1"/>
              <a:t>normal</a:t>
            </a:r>
            <a:r>
              <a:rPr lang="en"/>
              <a:t> or abnormal (i.e. </a:t>
            </a:r>
            <a:r>
              <a:rPr lang="en" sz="2000" b="1">
                <a:highlight>
                  <a:srgbClr val="0B5394"/>
                </a:highlight>
              </a:rPr>
              <a:t>wheezing or crackling</a:t>
            </a:r>
            <a:r>
              <a:rPr lang="en"/>
              <a:t>). The prototype will follow the </a:t>
            </a:r>
            <a:r>
              <a:rPr lang="en" sz="2000" b="1">
                <a:highlight>
                  <a:srgbClr val="0B5394"/>
                </a:highlight>
              </a:rPr>
              <a:t>updated design specifications</a:t>
            </a:r>
            <a:r>
              <a:rPr lang="en"/>
              <a:t>.</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266" name="Google Shape;266;p42"/>
          <p:cNvGraphicFramePr/>
          <p:nvPr/>
        </p:nvGraphicFramePr>
        <p:xfrm>
          <a:off x="2338438" y="330075"/>
          <a:ext cx="6699900" cy="4525950"/>
        </p:xfrm>
        <a:graphic>
          <a:graphicData uri="http://schemas.openxmlformats.org/drawingml/2006/table">
            <a:tbl>
              <a:tblPr>
                <a:noFill/>
                <a:tableStyleId>{D08A8C14-FAE2-45A3-979A-57DA89E5CCED}</a:tableStyleId>
              </a:tblPr>
              <a:tblGrid>
                <a:gridCol w="720975"/>
                <a:gridCol w="865150"/>
                <a:gridCol w="1182325"/>
                <a:gridCol w="865150"/>
                <a:gridCol w="826650"/>
                <a:gridCol w="1018875"/>
                <a:gridCol w="547900"/>
                <a:gridCol w="672875"/>
              </a:tblGrid>
              <a:tr h="244075">
                <a:tc rowSpan="2">
                  <a:txBody>
                    <a:bodyPr/>
                    <a:lstStyle/>
                    <a:p>
                      <a:pPr marL="0" lvl="0" indent="0" algn="ctr" rtl="0">
                        <a:lnSpc>
                          <a:spcPct val="100000"/>
                        </a:lnSpc>
                        <a:spcBef>
                          <a:spcPts val="0"/>
                        </a:spcBef>
                        <a:spcAft>
                          <a:spcPts val="0"/>
                        </a:spcAft>
                        <a:buNone/>
                      </a:pPr>
                      <a:r>
                        <a:rPr lang="en" sz="900" b="1">
                          <a:solidFill>
                            <a:srgbClr val="CACACA"/>
                          </a:solidFill>
                          <a:latin typeface="Times New Roman"/>
                          <a:ea typeface="Times New Roman"/>
                          <a:cs typeface="Times New Roman"/>
                          <a:sym typeface="Times New Roman"/>
                        </a:rPr>
                        <a:t>Algorithm</a:t>
                      </a:r>
                      <a:endParaRPr sz="900" b="1">
                        <a:solidFill>
                          <a:srgbClr val="CACACA"/>
                        </a:solidFill>
                        <a:latin typeface="Times New Roman"/>
                        <a:ea typeface="Times New Roman"/>
                        <a:cs typeface="Times New Roman"/>
                        <a:sym typeface="Times New Roman"/>
                      </a:endParaRPr>
                    </a:p>
                  </a:txBody>
                  <a:tcPr marL="68575" marR="68575" marT="91425" marB="91425" anchor="ctr">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rowSpan="2">
                  <a:txBody>
                    <a:bodyPr/>
                    <a:lstStyle/>
                    <a:p>
                      <a:pPr marL="0" lvl="0" indent="0" algn="ctr" rtl="0">
                        <a:lnSpc>
                          <a:spcPct val="100000"/>
                        </a:lnSpc>
                        <a:spcBef>
                          <a:spcPts val="0"/>
                        </a:spcBef>
                        <a:spcAft>
                          <a:spcPts val="0"/>
                        </a:spcAft>
                        <a:buNone/>
                      </a:pPr>
                      <a:r>
                        <a:rPr lang="en" sz="900" b="1">
                          <a:solidFill>
                            <a:srgbClr val="CACACA"/>
                          </a:solidFill>
                          <a:latin typeface="Times New Roman"/>
                          <a:ea typeface="Times New Roman"/>
                          <a:cs typeface="Times New Roman"/>
                          <a:sym typeface="Times New Roman"/>
                        </a:rPr>
                        <a:t>Base Time Requirement</a:t>
                      </a:r>
                      <a:endParaRPr sz="900" b="1">
                        <a:solidFill>
                          <a:srgbClr val="CACACA"/>
                        </a:solidFill>
                        <a:latin typeface="Times New Roman"/>
                        <a:ea typeface="Times New Roman"/>
                        <a:cs typeface="Times New Roman"/>
                        <a:sym typeface="Times New Roman"/>
                      </a:endParaRPr>
                    </a:p>
                  </a:txBody>
                  <a:tcPr marL="68575" marR="68575" marT="91425" marB="91425" anchor="ctr">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rowSpan="2">
                  <a:txBody>
                    <a:bodyPr/>
                    <a:lstStyle/>
                    <a:p>
                      <a:pPr marL="0" lvl="0" indent="0" algn="ctr" rtl="0">
                        <a:lnSpc>
                          <a:spcPct val="100000"/>
                        </a:lnSpc>
                        <a:spcBef>
                          <a:spcPts val="0"/>
                        </a:spcBef>
                        <a:spcAft>
                          <a:spcPts val="0"/>
                        </a:spcAft>
                        <a:buNone/>
                      </a:pPr>
                      <a:r>
                        <a:rPr lang="en" sz="900" b="1">
                          <a:solidFill>
                            <a:srgbClr val="CACACA"/>
                          </a:solidFill>
                          <a:latin typeface="Times New Roman"/>
                          <a:ea typeface="Times New Roman"/>
                          <a:cs typeface="Times New Roman"/>
                          <a:sym typeface="Times New Roman"/>
                        </a:rPr>
                        <a:t>Time Complexity </a:t>
                      </a:r>
                      <a:r>
                        <a:rPr lang="en" sz="900" b="1" baseline="30000">
                          <a:solidFill>
                            <a:srgbClr val="CACACA"/>
                          </a:solidFill>
                          <a:latin typeface="Times New Roman"/>
                          <a:ea typeface="Times New Roman"/>
                          <a:cs typeface="Times New Roman"/>
                          <a:sym typeface="Times New Roman"/>
                        </a:rPr>
                        <a:t>I</a:t>
                      </a:r>
                      <a:endParaRPr sz="900" b="1" baseline="30000">
                        <a:solidFill>
                          <a:srgbClr val="CACACA"/>
                        </a:solidFill>
                        <a:latin typeface="Times New Roman"/>
                        <a:ea typeface="Times New Roman"/>
                        <a:cs typeface="Times New Roman"/>
                        <a:sym typeface="Times New Roman"/>
                      </a:endParaRPr>
                    </a:p>
                  </a:txBody>
                  <a:tcPr marL="68575" marR="68575" marT="91425" marB="91425" anchor="ctr">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rowSpan="2">
                  <a:txBody>
                    <a:bodyPr/>
                    <a:lstStyle/>
                    <a:p>
                      <a:pPr marL="0" lvl="0" indent="0" algn="ctr" rtl="0">
                        <a:lnSpc>
                          <a:spcPct val="100000"/>
                        </a:lnSpc>
                        <a:spcBef>
                          <a:spcPts val="0"/>
                        </a:spcBef>
                        <a:spcAft>
                          <a:spcPts val="0"/>
                        </a:spcAft>
                        <a:buNone/>
                      </a:pPr>
                      <a:r>
                        <a:rPr lang="en" sz="900" b="1">
                          <a:solidFill>
                            <a:srgbClr val="CACACA"/>
                          </a:solidFill>
                          <a:latin typeface="Times New Roman"/>
                          <a:ea typeface="Times New Roman"/>
                          <a:cs typeface="Times New Roman"/>
                          <a:sym typeface="Times New Roman"/>
                        </a:rPr>
                        <a:t>Space Requirement</a:t>
                      </a:r>
                      <a:endParaRPr sz="900" b="1">
                        <a:solidFill>
                          <a:srgbClr val="CACACA"/>
                        </a:solidFill>
                        <a:latin typeface="Times New Roman"/>
                        <a:ea typeface="Times New Roman"/>
                        <a:cs typeface="Times New Roman"/>
                        <a:sym typeface="Times New Roman"/>
                      </a:endParaRPr>
                    </a:p>
                  </a:txBody>
                  <a:tcPr marL="68575" marR="68575" marT="91425" marB="91425" anchor="ctr">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rowSpan="2">
                  <a:txBody>
                    <a:bodyPr/>
                    <a:lstStyle/>
                    <a:p>
                      <a:pPr marL="0" lvl="0" indent="0" algn="ctr" rtl="0">
                        <a:lnSpc>
                          <a:spcPct val="100000"/>
                        </a:lnSpc>
                        <a:spcBef>
                          <a:spcPts val="0"/>
                        </a:spcBef>
                        <a:spcAft>
                          <a:spcPts val="0"/>
                        </a:spcAft>
                        <a:buNone/>
                      </a:pPr>
                      <a:r>
                        <a:rPr lang="en" sz="900" b="1">
                          <a:solidFill>
                            <a:srgbClr val="CACACA"/>
                          </a:solidFill>
                          <a:latin typeface="Times New Roman"/>
                          <a:ea typeface="Times New Roman"/>
                          <a:cs typeface="Times New Roman"/>
                          <a:sym typeface="Times New Roman"/>
                        </a:rPr>
                        <a:t>Training Data requirement</a:t>
                      </a:r>
                      <a:endParaRPr sz="900" b="1">
                        <a:solidFill>
                          <a:srgbClr val="CACACA"/>
                        </a:solidFill>
                        <a:latin typeface="Times New Roman"/>
                        <a:ea typeface="Times New Roman"/>
                        <a:cs typeface="Times New Roman"/>
                        <a:sym typeface="Times New Roman"/>
                      </a:endParaRPr>
                    </a:p>
                  </a:txBody>
                  <a:tcPr marL="68575" marR="68575" marT="91425" marB="91425" anchor="ctr">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rowSpan="2">
                  <a:txBody>
                    <a:bodyPr/>
                    <a:lstStyle/>
                    <a:p>
                      <a:pPr marL="0" lvl="0" indent="0" algn="ctr" rtl="0">
                        <a:lnSpc>
                          <a:spcPct val="100000"/>
                        </a:lnSpc>
                        <a:spcBef>
                          <a:spcPts val="0"/>
                        </a:spcBef>
                        <a:spcAft>
                          <a:spcPts val="0"/>
                        </a:spcAft>
                        <a:buNone/>
                      </a:pPr>
                      <a:r>
                        <a:rPr lang="en" sz="900" b="1">
                          <a:solidFill>
                            <a:srgbClr val="CACACA"/>
                          </a:solidFill>
                          <a:latin typeface="Times New Roman"/>
                          <a:ea typeface="Times New Roman"/>
                          <a:cs typeface="Times New Roman"/>
                          <a:sym typeface="Times New Roman"/>
                        </a:rPr>
                        <a:t>Difficulty of Implementation</a:t>
                      </a:r>
                      <a:endParaRPr sz="900" b="1">
                        <a:solidFill>
                          <a:srgbClr val="CACACA"/>
                        </a:solidFill>
                        <a:latin typeface="Times New Roman"/>
                        <a:ea typeface="Times New Roman"/>
                        <a:cs typeface="Times New Roman"/>
                        <a:sym typeface="Times New Roman"/>
                      </a:endParaRPr>
                    </a:p>
                  </a:txBody>
                  <a:tcPr marL="68575" marR="68575" marT="91425" marB="91425" anchor="ctr">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rowSpan="2">
                  <a:txBody>
                    <a:bodyPr/>
                    <a:lstStyle/>
                    <a:p>
                      <a:pPr marL="0" lvl="0" indent="0" algn="ctr" rtl="0">
                        <a:lnSpc>
                          <a:spcPct val="100000"/>
                        </a:lnSpc>
                        <a:spcBef>
                          <a:spcPts val="0"/>
                        </a:spcBef>
                        <a:spcAft>
                          <a:spcPts val="0"/>
                        </a:spcAft>
                        <a:buNone/>
                      </a:pPr>
                      <a:r>
                        <a:rPr lang="en" sz="900" b="1">
                          <a:solidFill>
                            <a:srgbClr val="CACACA"/>
                          </a:solidFill>
                          <a:latin typeface="Times New Roman"/>
                          <a:ea typeface="Times New Roman"/>
                          <a:cs typeface="Times New Roman"/>
                          <a:sym typeface="Times New Roman"/>
                        </a:rPr>
                        <a:t>Output type</a:t>
                      </a:r>
                      <a:endParaRPr sz="900" b="1">
                        <a:solidFill>
                          <a:srgbClr val="CACACA"/>
                        </a:solidFill>
                        <a:latin typeface="Times New Roman"/>
                        <a:ea typeface="Times New Roman"/>
                        <a:cs typeface="Times New Roman"/>
                        <a:sym typeface="Times New Roman"/>
                      </a:endParaRPr>
                    </a:p>
                  </a:txBody>
                  <a:tcPr marL="68575" marR="68575" marT="91425" marB="91425" anchor="ctr">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rowSpan="2">
                  <a:txBody>
                    <a:bodyPr/>
                    <a:lstStyle/>
                    <a:p>
                      <a:pPr marL="0" lvl="0" indent="0" algn="ctr" rtl="0">
                        <a:lnSpc>
                          <a:spcPct val="100000"/>
                        </a:lnSpc>
                        <a:spcBef>
                          <a:spcPts val="0"/>
                        </a:spcBef>
                        <a:spcAft>
                          <a:spcPts val="0"/>
                        </a:spcAft>
                        <a:buNone/>
                      </a:pPr>
                      <a:r>
                        <a:rPr lang="en" sz="900" b="1">
                          <a:solidFill>
                            <a:srgbClr val="CACACA"/>
                          </a:solidFill>
                          <a:latin typeface="Times New Roman"/>
                          <a:ea typeface="Times New Roman"/>
                          <a:cs typeface="Times New Roman"/>
                          <a:sym typeface="Times New Roman"/>
                        </a:rPr>
                        <a:t>Expected Accuracy</a:t>
                      </a:r>
                      <a:endParaRPr sz="900" b="1">
                        <a:solidFill>
                          <a:srgbClr val="CACACA"/>
                        </a:solidFill>
                        <a:latin typeface="Times New Roman"/>
                        <a:ea typeface="Times New Roman"/>
                        <a:cs typeface="Times New Roman"/>
                        <a:sym typeface="Times New Roman"/>
                      </a:endParaRPr>
                    </a:p>
                  </a:txBody>
                  <a:tcPr marL="68575" marR="68575" marT="91425" marB="91425" anchor="ctr">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r>
              <a:tr h="3282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6800">
                <a:tc>
                  <a:txBody>
                    <a:bodyPr/>
                    <a:lstStyle/>
                    <a:p>
                      <a:pPr marL="0" lvl="0" indent="0" algn="ctr" rtl="0">
                        <a:lnSpc>
                          <a:spcPct val="115000"/>
                        </a:lnSpc>
                        <a:spcBef>
                          <a:spcPts val="0"/>
                        </a:spcBef>
                        <a:spcAft>
                          <a:spcPts val="0"/>
                        </a:spcAft>
                        <a:buNone/>
                      </a:pPr>
                      <a:r>
                        <a:rPr lang="en" sz="900" b="1">
                          <a:solidFill>
                            <a:srgbClr val="CACACA"/>
                          </a:solidFill>
                          <a:latin typeface="Times New Roman"/>
                          <a:ea typeface="Times New Roman"/>
                          <a:cs typeface="Times New Roman"/>
                          <a:sym typeface="Times New Roman"/>
                        </a:rPr>
                        <a:t>ANN</a:t>
                      </a:r>
                      <a:endParaRPr sz="900" b="1">
                        <a:solidFill>
                          <a:srgbClr val="CACACA"/>
                        </a:solidFill>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High </a:t>
                      </a:r>
                      <a:r>
                        <a:rPr lang="en" sz="1000" baseline="30000">
                          <a:latin typeface="Times New Roman"/>
                          <a:ea typeface="Times New Roman"/>
                          <a:cs typeface="Times New Roman"/>
                          <a:sym typeface="Times New Roman"/>
                        </a:rPr>
                        <a:t>II</a:t>
                      </a:r>
                      <a:endParaRPr sz="1000" baseline="30000">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O(N</a:t>
                      </a:r>
                      <a:r>
                        <a:rPr lang="en" sz="1000" baseline="30000">
                          <a:latin typeface="Times New Roman"/>
                          <a:ea typeface="Times New Roman"/>
                          <a:cs typeface="Times New Roman"/>
                          <a:sym typeface="Times New Roman"/>
                        </a:rPr>
                        <a:t>2</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Very High</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Multi</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High</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r>
              <a:tr h="316800">
                <a:tc>
                  <a:txBody>
                    <a:bodyPr/>
                    <a:lstStyle/>
                    <a:p>
                      <a:pPr marL="0" lvl="0" indent="0" algn="ctr" rtl="0">
                        <a:lnSpc>
                          <a:spcPct val="115000"/>
                        </a:lnSpc>
                        <a:spcBef>
                          <a:spcPts val="0"/>
                        </a:spcBef>
                        <a:spcAft>
                          <a:spcPts val="0"/>
                        </a:spcAft>
                        <a:buNone/>
                      </a:pPr>
                      <a:r>
                        <a:rPr lang="en" sz="900" b="1">
                          <a:solidFill>
                            <a:srgbClr val="CACACA"/>
                          </a:solidFill>
                          <a:latin typeface="Times New Roman"/>
                          <a:ea typeface="Times New Roman"/>
                          <a:cs typeface="Times New Roman"/>
                          <a:sym typeface="Times New Roman"/>
                        </a:rPr>
                        <a:t>CNN</a:t>
                      </a:r>
                      <a:endParaRPr sz="900" b="1">
                        <a:solidFill>
                          <a:srgbClr val="CACACA"/>
                        </a:solidFill>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Very High </a:t>
                      </a:r>
                      <a:r>
                        <a:rPr lang="en" sz="1000" baseline="30000">
                          <a:latin typeface="Times New Roman"/>
                          <a:ea typeface="Times New Roman"/>
                          <a:cs typeface="Times New Roman"/>
                          <a:sym typeface="Times New Roman"/>
                        </a:rPr>
                        <a:t>II</a:t>
                      </a:r>
                      <a:endParaRPr sz="1000" baseline="30000">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O(N</a:t>
                      </a:r>
                      <a:r>
                        <a:rPr lang="en" sz="1000" baseline="30000">
                          <a:latin typeface="Times New Roman"/>
                          <a:ea typeface="Times New Roman"/>
                          <a:cs typeface="Times New Roman"/>
                          <a:sym typeface="Times New Roman"/>
                        </a:rPr>
                        <a:t>2</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Very High</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Very High</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Multi</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Very High</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r>
              <a:tr h="316800">
                <a:tc>
                  <a:txBody>
                    <a:bodyPr/>
                    <a:lstStyle/>
                    <a:p>
                      <a:pPr marL="0" lvl="0" indent="0" algn="ctr" rtl="0">
                        <a:lnSpc>
                          <a:spcPct val="115000"/>
                        </a:lnSpc>
                        <a:spcBef>
                          <a:spcPts val="0"/>
                        </a:spcBef>
                        <a:spcAft>
                          <a:spcPts val="0"/>
                        </a:spcAft>
                        <a:buNone/>
                      </a:pPr>
                      <a:r>
                        <a:rPr lang="en" sz="900" b="1">
                          <a:solidFill>
                            <a:srgbClr val="CACACA"/>
                          </a:solidFill>
                          <a:latin typeface="Times New Roman"/>
                          <a:ea typeface="Times New Roman"/>
                          <a:cs typeface="Times New Roman"/>
                          <a:sym typeface="Times New Roman"/>
                        </a:rPr>
                        <a:t>SVM</a:t>
                      </a:r>
                      <a:endParaRPr sz="900" b="1">
                        <a:solidFill>
                          <a:srgbClr val="CACACA"/>
                        </a:solidFill>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O(N</a:t>
                      </a:r>
                      <a:r>
                        <a:rPr lang="en" sz="1000" baseline="30000">
                          <a:latin typeface="Times New Roman"/>
                          <a:ea typeface="Times New Roman"/>
                          <a:cs typeface="Times New Roman"/>
                          <a:sym typeface="Times New Roman"/>
                        </a:rPr>
                        <a:t>2</a:t>
                      </a:r>
                      <a:r>
                        <a:rPr lang="en" sz="1000">
                          <a:latin typeface="Times New Roman"/>
                          <a:ea typeface="Times New Roman"/>
                          <a:cs typeface="Times New Roman"/>
                          <a:sym typeface="Times New Roman"/>
                        </a:rPr>
                        <a:t>) -- O(N</a:t>
                      </a:r>
                      <a:r>
                        <a:rPr lang="en" sz="1000" baseline="30000">
                          <a:latin typeface="Times New Roman"/>
                          <a:ea typeface="Times New Roman"/>
                          <a:cs typeface="Times New Roman"/>
                          <a:sym typeface="Times New Roman"/>
                        </a:rPr>
                        <a:t>3</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Binary</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Very High</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r>
              <a:tr h="316800">
                <a:tc>
                  <a:txBody>
                    <a:bodyPr/>
                    <a:lstStyle/>
                    <a:p>
                      <a:pPr marL="0" lvl="0" indent="0" algn="ctr" rtl="0">
                        <a:lnSpc>
                          <a:spcPct val="115000"/>
                        </a:lnSpc>
                        <a:spcBef>
                          <a:spcPts val="0"/>
                        </a:spcBef>
                        <a:spcAft>
                          <a:spcPts val="0"/>
                        </a:spcAft>
                        <a:buNone/>
                      </a:pPr>
                      <a:r>
                        <a:rPr lang="en" sz="900" b="1">
                          <a:solidFill>
                            <a:srgbClr val="CACACA"/>
                          </a:solidFill>
                          <a:latin typeface="Times New Roman"/>
                          <a:ea typeface="Times New Roman"/>
                          <a:cs typeface="Times New Roman"/>
                          <a:sym typeface="Times New Roman"/>
                        </a:rPr>
                        <a:t>GMM</a:t>
                      </a:r>
                      <a:endParaRPr sz="900" b="1">
                        <a:solidFill>
                          <a:srgbClr val="CACACA"/>
                        </a:solidFill>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O(N*C</a:t>
                      </a:r>
                      <a:r>
                        <a:rPr lang="en" sz="1000" baseline="30000">
                          <a:latin typeface="Times New Roman"/>
                          <a:ea typeface="Times New Roman"/>
                          <a:cs typeface="Times New Roman"/>
                          <a:sym typeface="Times New Roman"/>
                        </a:rPr>
                        <a:t>2</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High</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Multi</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E599"/>
                    </a:solidFill>
                  </a:tcPr>
                </a:tc>
              </a:tr>
              <a:tr h="316800">
                <a:tc>
                  <a:txBody>
                    <a:bodyPr/>
                    <a:lstStyle/>
                    <a:p>
                      <a:pPr marL="0" lvl="0" indent="0" algn="ctr" rtl="0">
                        <a:lnSpc>
                          <a:spcPct val="115000"/>
                        </a:lnSpc>
                        <a:spcBef>
                          <a:spcPts val="0"/>
                        </a:spcBef>
                        <a:spcAft>
                          <a:spcPts val="0"/>
                        </a:spcAft>
                        <a:buNone/>
                      </a:pPr>
                      <a:r>
                        <a:rPr lang="en" sz="900" b="1">
                          <a:solidFill>
                            <a:srgbClr val="CACACA"/>
                          </a:solidFill>
                          <a:latin typeface="Times New Roman"/>
                          <a:ea typeface="Times New Roman"/>
                          <a:cs typeface="Times New Roman"/>
                          <a:sym typeface="Times New Roman"/>
                        </a:rPr>
                        <a:t>LR</a:t>
                      </a:r>
                      <a:endParaRPr sz="900" b="1">
                        <a:solidFill>
                          <a:srgbClr val="CACACA"/>
                        </a:solidFill>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O(N</a:t>
                      </a:r>
                      <a:r>
                        <a:rPr lang="en" sz="1000" baseline="30000">
                          <a:latin typeface="Times New Roman"/>
                          <a:ea typeface="Times New Roman"/>
                          <a:cs typeface="Times New Roman"/>
                          <a:sym typeface="Times New Roman"/>
                        </a:rPr>
                        <a:t>3</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Binary</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r>
              <a:tr h="316800">
                <a:tc>
                  <a:txBody>
                    <a:bodyPr/>
                    <a:lstStyle/>
                    <a:p>
                      <a:pPr marL="0" lvl="0" indent="0" algn="ctr" rtl="0">
                        <a:lnSpc>
                          <a:spcPct val="115000"/>
                        </a:lnSpc>
                        <a:spcBef>
                          <a:spcPts val="0"/>
                        </a:spcBef>
                        <a:spcAft>
                          <a:spcPts val="0"/>
                        </a:spcAft>
                        <a:buNone/>
                      </a:pPr>
                      <a:r>
                        <a:rPr lang="en" sz="900" b="1">
                          <a:solidFill>
                            <a:srgbClr val="CACACA"/>
                          </a:solidFill>
                          <a:latin typeface="Times New Roman"/>
                          <a:ea typeface="Times New Roman"/>
                          <a:cs typeface="Times New Roman"/>
                          <a:sym typeface="Times New Roman"/>
                        </a:rPr>
                        <a:t>RF</a:t>
                      </a:r>
                      <a:endParaRPr sz="900" b="1">
                        <a:solidFill>
                          <a:srgbClr val="CACACA"/>
                        </a:solidFill>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O(T*D*log(N)*N</a:t>
                      </a:r>
                      <a:r>
                        <a:rPr lang="en" sz="1000" baseline="30000">
                          <a:latin typeface="Times New Roman"/>
                          <a:ea typeface="Times New Roman"/>
                          <a:cs typeface="Times New Roman"/>
                          <a:sym typeface="Times New Roman"/>
                        </a:rPr>
                        <a:t>2</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High</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Multi</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r>
              <a:tr h="316800">
                <a:tc>
                  <a:txBody>
                    <a:bodyPr/>
                    <a:lstStyle/>
                    <a:p>
                      <a:pPr marL="0" lvl="0" indent="0" algn="ctr" rtl="0">
                        <a:lnSpc>
                          <a:spcPct val="115000"/>
                        </a:lnSpc>
                        <a:spcBef>
                          <a:spcPts val="0"/>
                        </a:spcBef>
                        <a:spcAft>
                          <a:spcPts val="0"/>
                        </a:spcAft>
                        <a:buNone/>
                      </a:pPr>
                      <a:r>
                        <a:rPr lang="en" sz="900" b="1">
                          <a:solidFill>
                            <a:srgbClr val="CACACA"/>
                          </a:solidFill>
                          <a:latin typeface="Times New Roman"/>
                          <a:ea typeface="Times New Roman"/>
                          <a:cs typeface="Times New Roman"/>
                          <a:sym typeface="Times New Roman"/>
                        </a:rPr>
                        <a:t>Adaboost</a:t>
                      </a:r>
                      <a:endParaRPr sz="900" b="1">
                        <a:solidFill>
                          <a:srgbClr val="CACACA"/>
                        </a:solidFill>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O(T*N*D)</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Multi</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7CAAC"/>
                    </a:solidFill>
                  </a:tcPr>
                </a:tc>
              </a:tr>
              <a:tr h="316800">
                <a:tc>
                  <a:txBody>
                    <a:bodyPr/>
                    <a:lstStyle/>
                    <a:p>
                      <a:pPr marL="0" lvl="0" indent="0" algn="ctr" rtl="0">
                        <a:lnSpc>
                          <a:spcPct val="115000"/>
                        </a:lnSpc>
                        <a:spcBef>
                          <a:spcPts val="0"/>
                        </a:spcBef>
                        <a:spcAft>
                          <a:spcPts val="0"/>
                        </a:spcAft>
                        <a:buNone/>
                      </a:pPr>
                      <a:r>
                        <a:rPr lang="en" sz="900" b="1">
                          <a:solidFill>
                            <a:srgbClr val="CACACA"/>
                          </a:solidFill>
                          <a:latin typeface="Times New Roman"/>
                          <a:ea typeface="Times New Roman"/>
                          <a:cs typeface="Times New Roman"/>
                          <a:sym typeface="Times New Roman"/>
                        </a:rPr>
                        <a:t>NN</a:t>
                      </a:r>
                      <a:endParaRPr sz="900" b="1">
                        <a:solidFill>
                          <a:srgbClr val="CACACA"/>
                        </a:solidFill>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O(N*D)</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High</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Multi</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E599"/>
                    </a:solidFill>
                  </a:tcPr>
                </a:tc>
              </a:tr>
              <a:tr h="316800">
                <a:tc>
                  <a:txBody>
                    <a:bodyPr/>
                    <a:lstStyle/>
                    <a:p>
                      <a:pPr marL="0" lvl="0" indent="0" algn="ctr" rtl="0">
                        <a:lnSpc>
                          <a:spcPct val="115000"/>
                        </a:lnSpc>
                        <a:spcBef>
                          <a:spcPts val="0"/>
                        </a:spcBef>
                        <a:spcAft>
                          <a:spcPts val="0"/>
                        </a:spcAft>
                        <a:buNone/>
                      </a:pPr>
                      <a:r>
                        <a:rPr lang="en" sz="900" b="1">
                          <a:solidFill>
                            <a:srgbClr val="CACACA"/>
                          </a:solidFill>
                          <a:latin typeface="Times New Roman"/>
                          <a:ea typeface="Times New Roman"/>
                          <a:cs typeface="Times New Roman"/>
                          <a:sym typeface="Times New Roman"/>
                        </a:rPr>
                        <a:t>K-NN</a:t>
                      </a:r>
                      <a:endParaRPr sz="900" b="1">
                        <a:solidFill>
                          <a:srgbClr val="CACACA"/>
                        </a:solidFill>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O(N*D+N*log(K))</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High</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Multi</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E599"/>
                    </a:solidFill>
                  </a:tcPr>
                </a:tc>
              </a:tr>
              <a:tr h="316800">
                <a:tc>
                  <a:txBody>
                    <a:bodyPr/>
                    <a:lstStyle/>
                    <a:p>
                      <a:pPr marL="0" lvl="0" indent="0" algn="ctr" rtl="0">
                        <a:lnSpc>
                          <a:spcPct val="115000"/>
                        </a:lnSpc>
                        <a:spcBef>
                          <a:spcPts val="0"/>
                        </a:spcBef>
                        <a:spcAft>
                          <a:spcPts val="0"/>
                        </a:spcAft>
                        <a:buNone/>
                      </a:pPr>
                      <a:r>
                        <a:rPr lang="en" sz="900" b="1">
                          <a:solidFill>
                            <a:srgbClr val="CACACA"/>
                          </a:solidFill>
                          <a:latin typeface="Times New Roman"/>
                          <a:ea typeface="Times New Roman"/>
                          <a:cs typeface="Times New Roman"/>
                          <a:sym typeface="Times New Roman"/>
                        </a:rPr>
                        <a:t>K-M</a:t>
                      </a:r>
                      <a:endParaRPr sz="900" b="1">
                        <a:solidFill>
                          <a:srgbClr val="CACACA"/>
                        </a:solidFill>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chemeClr val="accent3"/>
                      </a:solidFill>
                      <a:prstDash val="solid"/>
                      <a:round/>
                      <a:headEnd type="none" w="sm" len="sm"/>
                      <a:tailEnd type="none" w="sm" len="sm"/>
                    </a:lnR>
                    <a:lnT w="12575" cap="flat" cmpd="sng">
                      <a:solidFill>
                        <a:schemeClr val="accent3"/>
                      </a:solidFill>
                      <a:prstDash val="solid"/>
                      <a:round/>
                      <a:headEnd type="none" w="sm" len="sm"/>
                      <a:tailEnd type="none" w="sm" len="sm"/>
                    </a:lnT>
                    <a:lnB w="12575" cap="flat" cmpd="sng">
                      <a:solidFill>
                        <a:schemeClr val="accent3"/>
                      </a:solidFill>
                      <a:prstDash val="solid"/>
                      <a:round/>
                      <a:headEnd type="none" w="sm" len="sm"/>
                      <a:tailEnd type="none" w="sm" len="sm"/>
                    </a:lnB>
                    <a:solidFill>
                      <a:srgbClr val="37474F"/>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chemeClr val="accent3"/>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O(N</a:t>
                      </a:r>
                      <a:r>
                        <a:rPr lang="en" sz="1000" baseline="30000">
                          <a:latin typeface="Times New Roman"/>
                          <a:ea typeface="Times New Roman"/>
                          <a:cs typeface="Times New Roman"/>
                          <a:sym typeface="Times New Roman"/>
                        </a:rPr>
                        <a:t>2</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Low</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Multi</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DD6EE"/>
                    </a:solidFill>
                  </a:tcPr>
                </a:tc>
                <a:tc>
                  <a:txBody>
                    <a:bodyPr/>
                    <a:lstStyle/>
                    <a:p>
                      <a:pPr marL="0" lvl="0" indent="0" algn="ctr" rtl="0">
                        <a:lnSpc>
                          <a:spcPct val="115000"/>
                        </a:lnSpc>
                        <a:spcBef>
                          <a:spcPts val="0"/>
                        </a:spcBef>
                        <a:spcAft>
                          <a:spcPts val="0"/>
                        </a:spcAft>
                        <a:buNone/>
                      </a:pPr>
                      <a:r>
                        <a:rPr lang="en" sz="1000">
                          <a:latin typeface="Times New Roman"/>
                          <a:ea typeface="Times New Roman"/>
                          <a:cs typeface="Times New Roman"/>
                          <a:sym typeface="Times New Roman"/>
                        </a:rPr>
                        <a:t>Medium</a:t>
                      </a:r>
                      <a:endParaRPr sz="1000">
                        <a:latin typeface="Times New Roman"/>
                        <a:ea typeface="Times New Roman"/>
                        <a:cs typeface="Times New Roman"/>
                        <a:sym typeface="Times New Roman"/>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E599"/>
                    </a:solidFill>
                  </a:tcPr>
                </a:tc>
              </a:tr>
            </a:tbl>
          </a:graphicData>
        </a:graphic>
      </p:graphicFrame>
      <p:sp>
        <p:nvSpPr>
          <p:cNvPr id="267" name="Google Shape;267;p42"/>
          <p:cNvSpPr txBox="1"/>
          <p:nvPr/>
        </p:nvSpPr>
        <p:spPr>
          <a:xfrm>
            <a:off x="-74750" y="3639525"/>
            <a:ext cx="2413200" cy="1125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900">
                <a:solidFill>
                  <a:schemeClr val="accent3"/>
                </a:solidFill>
              </a:rPr>
              <a:t>I. For N inputs, C components, T trees, D dimensions, K neighbors</a:t>
            </a:r>
            <a:endParaRPr sz="900">
              <a:solidFill>
                <a:schemeClr val="accent3"/>
              </a:solidFill>
            </a:endParaRPr>
          </a:p>
          <a:p>
            <a:pPr marL="0" lvl="0" indent="0" algn="r" rtl="0">
              <a:spcBef>
                <a:spcPts val="0"/>
              </a:spcBef>
              <a:spcAft>
                <a:spcPts val="0"/>
              </a:spcAft>
              <a:buNone/>
            </a:pPr>
            <a:r>
              <a:rPr lang="en" sz="900">
                <a:solidFill>
                  <a:schemeClr val="accent3"/>
                </a:solidFill>
              </a:rPr>
              <a:t>II. Can be massively parallelized to significantly improve speed</a:t>
            </a:r>
            <a:endParaRPr sz="900">
              <a:solidFill>
                <a:schemeClr val="accent3"/>
              </a:solidFill>
            </a:endParaRPr>
          </a:p>
          <a:p>
            <a:pPr marL="0" lvl="0" indent="0" algn="r" rtl="0">
              <a:spcBef>
                <a:spcPts val="0"/>
              </a:spcBef>
              <a:spcAft>
                <a:spcPts val="0"/>
              </a:spcAft>
              <a:buNone/>
            </a:pPr>
            <a:r>
              <a:rPr lang="en" sz="900">
                <a:solidFill>
                  <a:schemeClr val="accent3"/>
                </a:solidFill>
              </a:rPr>
              <a:t>Colors denote favorability, from most unfavorable to most favorable, in order of Red, Yellow, Green, Blue, respectively</a:t>
            </a:r>
            <a:endParaRPr sz="900">
              <a:solidFill>
                <a:schemeClr val="accent3"/>
              </a:solidFill>
            </a:endParaRPr>
          </a:p>
        </p:txBody>
      </p:sp>
      <p:sp>
        <p:nvSpPr>
          <p:cNvPr id="268" name="Google Shape;268;p42"/>
          <p:cNvSpPr txBox="1">
            <a:spLocks noGrp="1"/>
          </p:cNvSpPr>
          <p:nvPr>
            <p:ph type="title"/>
          </p:nvPr>
        </p:nvSpPr>
        <p:spPr>
          <a:xfrm>
            <a:off x="110000" y="147275"/>
            <a:ext cx="2089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a:t>
            </a:r>
            <a:endParaRPr/>
          </a:p>
          <a:p>
            <a:pPr marL="0" lvl="0" indent="0" algn="l" rtl="0">
              <a:spcBef>
                <a:spcPts val="0"/>
              </a:spcBef>
              <a:spcAft>
                <a:spcPts val="0"/>
              </a:spcAft>
              <a:buNone/>
            </a:pPr>
            <a:r>
              <a:rPr lang="en"/>
              <a:t>Solution</a:t>
            </a:r>
            <a:endParaRPr/>
          </a:p>
          <a:p>
            <a:pPr marL="0" lvl="0" indent="0" algn="l" rtl="0">
              <a:spcBef>
                <a:spcPts val="0"/>
              </a:spcBef>
              <a:spcAft>
                <a:spcPts val="0"/>
              </a:spcAft>
              <a:buNone/>
            </a:pPr>
            <a:r>
              <a:rPr lang="en"/>
              <a:t>Comparisons:</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Chosen Solution</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Hardware Specifics for Chosen Solution</a:t>
            </a:r>
            <a:endParaRPr/>
          </a:p>
        </p:txBody>
      </p:sp>
      <p:sp>
        <p:nvSpPr>
          <p:cNvPr id="279" name="Google Shape;279;p44"/>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Trigger Point Cane with a Single Stethoscope Head</a:t>
            </a:r>
            <a:endParaRPr b="1"/>
          </a:p>
          <a:p>
            <a:pPr marL="0" lvl="0" indent="0" algn="l" rtl="0">
              <a:spcBef>
                <a:spcPts val="1600"/>
              </a:spcBef>
              <a:spcAft>
                <a:spcPts val="1600"/>
              </a:spcAft>
              <a:buNone/>
            </a:pPr>
            <a:endParaRPr b="1"/>
          </a:p>
        </p:txBody>
      </p:sp>
      <p:pic>
        <p:nvPicPr>
          <p:cNvPr id="280" name="Google Shape;280;p44"/>
          <p:cNvPicPr preferRelativeResize="0"/>
          <p:nvPr/>
        </p:nvPicPr>
        <p:blipFill>
          <a:blip r:embed="rId3">
            <a:alphaModFix/>
          </a:blip>
          <a:stretch>
            <a:fillRect/>
          </a:stretch>
        </p:blipFill>
        <p:spPr>
          <a:xfrm>
            <a:off x="4053075" y="2941560"/>
            <a:ext cx="4428599" cy="1818890"/>
          </a:xfrm>
          <a:prstGeom prst="rect">
            <a:avLst/>
          </a:prstGeom>
          <a:noFill/>
          <a:ln>
            <a:noFill/>
          </a:ln>
        </p:spPr>
      </p:pic>
      <p:pic>
        <p:nvPicPr>
          <p:cNvPr id="281" name="Google Shape;281;p44"/>
          <p:cNvPicPr preferRelativeResize="0"/>
          <p:nvPr/>
        </p:nvPicPr>
        <p:blipFill rotWithShape="1">
          <a:blip r:embed="rId4">
            <a:alphaModFix/>
          </a:blip>
          <a:srcRect l="49578"/>
          <a:stretch/>
        </p:blipFill>
        <p:spPr>
          <a:xfrm>
            <a:off x="582250" y="1611125"/>
            <a:ext cx="2646525" cy="3149325"/>
          </a:xfrm>
          <a:prstGeom prst="rect">
            <a:avLst/>
          </a:prstGeom>
          <a:noFill/>
          <a:ln>
            <a:noFill/>
          </a:ln>
        </p:spPr>
      </p:pic>
      <p:pic>
        <p:nvPicPr>
          <p:cNvPr id="282" name="Google Shape;282;p44"/>
          <p:cNvPicPr preferRelativeResize="0"/>
          <p:nvPr/>
        </p:nvPicPr>
        <p:blipFill rotWithShape="1">
          <a:blip r:embed="rId5">
            <a:alphaModFix/>
          </a:blip>
          <a:srcRect l="24846" r="17075"/>
          <a:stretch/>
        </p:blipFill>
        <p:spPr>
          <a:xfrm>
            <a:off x="6428725" y="659900"/>
            <a:ext cx="1600525" cy="2066874"/>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Specifics for Chosen Solution</a:t>
            </a:r>
            <a:endParaRPr/>
          </a:p>
        </p:txBody>
      </p:sp>
      <p:sp>
        <p:nvSpPr>
          <p:cNvPr id="288" name="Google Shape;288;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Language: Python 3.6</a:t>
            </a:r>
            <a:endParaRPr/>
          </a:p>
          <a:p>
            <a:pPr marL="914400" lvl="1" indent="-317500" algn="l" rtl="0">
              <a:spcBef>
                <a:spcPts val="0"/>
              </a:spcBef>
              <a:spcAft>
                <a:spcPts val="0"/>
              </a:spcAft>
              <a:buSzPts val="1400"/>
              <a:buChar char="○"/>
            </a:pPr>
            <a:r>
              <a:rPr lang="en"/>
              <a:t>For simplicity and libraries</a:t>
            </a:r>
            <a:endParaRPr/>
          </a:p>
          <a:p>
            <a:pPr marL="457200" lvl="0" indent="-342900" algn="l" rtl="0">
              <a:spcBef>
                <a:spcPts val="0"/>
              </a:spcBef>
              <a:spcAft>
                <a:spcPts val="0"/>
              </a:spcAft>
              <a:buSzPts val="1800"/>
              <a:buChar char="●"/>
            </a:pPr>
            <a:r>
              <a:rPr lang="en"/>
              <a:t>Algorithms</a:t>
            </a:r>
            <a:endParaRPr/>
          </a:p>
          <a:p>
            <a:pPr marL="914400" lvl="1" indent="-317500" algn="l" rtl="0">
              <a:spcBef>
                <a:spcPts val="0"/>
              </a:spcBef>
              <a:spcAft>
                <a:spcPts val="0"/>
              </a:spcAft>
              <a:buSzPts val="1400"/>
              <a:buChar char="○"/>
            </a:pPr>
            <a:r>
              <a:rPr lang="en" b="1"/>
              <a:t>SVM</a:t>
            </a:r>
            <a:r>
              <a:rPr lang="en"/>
              <a:t> for real time classification</a:t>
            </a:r>
            <a:endParaRPr/>
          </a:p>
          <a:p>
            <a:pPr marL="914400" lvl="1" indent="-317500" algn="l" rtl="0">
              <a:spcBef>
                <a:spcPts val="0"/>
              </a:spcBef>
              <a:spcAft>
                <a:spcPts val="0"/>
              </a:spcAft>
              <a:buSzPts val="1400"/>
              <a:buChar char="○"/>
            </a:pPr>
            <a:r>
              <a:rPr lang="en" b="1"/>
              <a:t>CNN</a:t>
            </a:r>
            <a:r>
              <a:rPr lang="en"/>
              <a:t> for recording classification</a:t>
            </a:r>
            <a:endParaRPr/>
          </a:p>
          <a:p>
            <a:pPr marL="457200" lvl="0" indent="-342900" algn="l" rtl="0">
              <a:spcBef>
                <a:spcPts val="0"/>
              </a:spcBef>
              <a:spcAft>
                <a:spcPts val="0"/>
              </a:spcAft>
              <a:buSzPts val="1800"/>
              <a:buChar char="●"/>
            </a:pPr>
            <a:r>
              <a:rPr lang="en"/>
              <a:t>Training and Testing Data: ICBHI 2017 Respiratory Sound Database</a:t>
            </a:r>
            <a:endParaRPr/>
          </a:p>
          <a:p>
            <a:pPr marL="457200" lvl="0" indent="-342900" algn="l" rtl="0">
              <a:spcBef>
                <a:spcPts val="0"/>
              </a:spcBef>
              <a:spcAft>
                <a:spcPts val="0"/>
              </a:spcAft>
              <a:buSzPts val="1800"/>
              <a:buChar char="●"/>
            </a:pPr>
            <a:r>
              <a:rPr lang="en"/>
              <a:t>Pipeline</a:t>
            </a:r>
            <a:endParaRPr/>
          </a:p>
          <a:p>
            <a:pPr marL="914400" lvl="1" indent="-317500" algn="l" rtl="0">
              <a:spcBef>
                <a:spcPts val="0"/>
              </a:spcBef>
              <a:spcAft>
                <a:spcPts val="0"/>
              </a:spcAft>
              <a:buSzPts val="1400"/>
              <a:buChar char="○"/>
            </a:pPr>
            <a:r>
              <a:rPr lang="en"/>
              <a:t>Green: Real Time Classification Problem</a:t>
            </a:r>
            <a:endParaRPr/>
          </a:p>
          <a:p>
            <a:pPr marL="914400" lvl="1" indent="-317500" algn="l" rtl="0">
              <a:spcBef>
                <a:spcPts val="0"/>
              </a:spcBef>
              <a:spcAft>
                <a:spcPts val="0"/>
              </a:spcAft>
              <a:buSzPts val="1400"/>
              <a:buChar char="○"/>
            </a:pPr>
            <a:r>
              <a:rPr lang="en"/>
              <a:t>Blue: Recording Classification Problem</a:t>
            </a:r>
            <a:endParaRPr/>
          </a:p>
        </p:txBody>
      </p:sp>
      <p:grpSp>
        <p:nvGrpSpPr>
          <p:cNvPr id="289" name="Google Shape;289;p45"/>
          <p:cNvGrpSpPr/>
          <p:nvPr/>
        </p:nvGrpSpPr>
        <p:grpSpPr>
          <a:xfrm>
            <a:off x="1013600" y="3409575"/>
            <a:ext cx="6825325" cy="1542975"/>
            <a:chOff x="904225" y="1557425"/>
            <a:chExt cx="6825325" cy="1542975"/>
          </a:xfrm>
        </p:grpSpPr>
        <p:sp>
          <p:nvSpPr>
            <p:cNvPr id="290" name="Google Shape;290;p45"/>
            <p:cNvSpPr/>
            <p:nvPr/>
          </p:nvSpPr>
          <p:spPr>
            <a:xfrm>
              <a:off x="4929350" y="2349200"/>
              <a:ext cx="2800200" cy="751200"/>
            </a:xfrm>
            <a:prstGeom prst="rect">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5"/>
            <p:cNvSpPr/>
            <p:nvPr/>
          </p:nvSpPr>
          <p:spPr>
            <a:xfrm>
              <a:off x="4929350" y="1557425"/>
              <a:ext cx="2800200" cy="7512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5"/>
            <p:cNvSpPr/>
            <p:nvPr/>
          </p:nvSpPr>
          <p:spPr>
            <a:xfrm>
              <a:off x="904225" y="2075125"/>
              <a:ext cx="1006200" cy="49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Raw Data</a:t>
              </a:r>
              <a:endParaRPr sz="1000"/>
            </a:p>
          </p:txBody>
        </p:sp>
        <p:sp>
          <p:nvSpPr>
            <p:cNvPr id="293" name="Google Shape;293;p45"/>
            <p:cNvSpPr/>
            <p:nvPr/>
          </p:nvSpPr>
          <p:spPr>
            <a:xfrm>
              <a:off x="1968413" y="2265025"/>
              <a:ext cx="306300" cy="116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5"/>
            <p:cNvSpPr/>
            <p:nvPr/>
          </p:nvSpPr>
          <p:spPr>
            <a:xfrm>
              <a:off x="2332700" y="2075125"/>
              <a:ext cx="1006200" cy="49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Band Pass Filter 70-2000Hz</a:t>
              </a:r>
              <a:endParaRPr sz="1000"/>
            </a:p>
          </p:txBody>
        </p:sp>
        <p:sp>
          <p:nvSpPr>
            <p:cNvPr id="295" name="Google Shape;295;p45"/>
            <p:cNvSpPr/>
            <p:nvPr/>
          </p:nvSpPr>
          <p:spPr>
            <a:xfrm>
              <a:off x="3761175" y="2075125"/>
              <a:ext cx="1006200" cy="49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Feature Extraction</a:t>
              </a:r>
              <a:endParaRPr sz="1000"/>
            </a:p>
          </p:txBody>
        </p:sp>
        <p:sp>
          <p:nvSpPr>
            <p:cNvPr id="296" name="Google Shape;296;p45"/>
            <p:cNvSpPr/>
            <p:nvPr/>
          </p:nvSpPr>
          <p:spPr>
            <a:xfrm>
              <a:off x="3396888" y="2265025"/>
              <a:ext cx="306300" cy="116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5"/>
            <p:cNvSpPr/>
            <p:nvPr/>
          </p:nvSpPr>
          <p:spPr>
            <a:xfrm rot="-1801815">
              <a:off x="4775916" y="1947915"/>
              <a:ext cx="306320" cy="11665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5"/>
            <p:cNvSpPr/>
            <p:nvPr/>
          </p:nvSpPr>
          <p:spPr>
            <a:xfrm rot="1794299">
              <a:off x="4775923" y="2574309"/>
              <a:ext cx="306280" cy="11665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5"/>
            <p:cNvSpPr/>
            <p:nvPr/>
          </p:nvSpPr>
          <p:spPr>
            <a:xfrm>
              <a:off x="5090925" y="1680650"/>
              <a:ext cx="1006200" cy="49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SVM Model</a:t>
              </a:r>
              <a:endParaRPr sz="1000"/>
            </a:p>
          </p:txBody>
        </p:sp>
        <p:sp>
          <p:nvSpPr>
            <p:cNvPr id="300" name="Google Shape;300;p45"/>
            <p:cNvSpPr/>
            <p:nvPr/>
          </p:nvSpPr>
          <p:spPr>
            <a:xfrm>
              <a:off x="5090925" y="2476550"/>
              <a:ext cx="1006200" cy="49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CNN Model</a:t>
              </a:r>
              <a:endParaRPr sz="1000"/>
            </a:p>
          </p:txBody>
        </p:sp>
        <p:sp>
          <p:nvSpPr>
            <p:cNvPr id="301" name="Google Shape;301;p45"/>
            <p:cNvSpPr/>
            <p:nvPr/>
          </p:nvSpPr>
          <p:spPr>
            <a:xfrm>
              <a:off x="6183325" y="1870550"/>
              <a:ext cx="306300" cy="116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5"/>
            <p:cNvSpPr/>
            <p:nvPr/>
          </p:nvSpPr>
          <p:spPr>
            <a:xfrm>
              <a:off x="6575850" y="1680650"/>
              <a:ext cx="1006200" cy="49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Classification Results</a:t>
              </a:r>
              <a:endParaRPr sz="1000"/>
            </a:p>
          </p:txBody>
        </p:sp>
        <p:sp>
          <p:nvSpPr>
            <p:cNvPr id="303" name="Google Shape;303;p45"/>
            <p:cNvSpPr/>
            <p:nvPr/>
          </p:nvSpPr>
          <p:spPr>
            <a:xfrm>
              <a:off x="6183313" y="2666450"/>
              <a:ext cx="306300" cy="116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5"/>
            <p:cNvSpPr/>
            <p:nvPr/>
          </p:nvSpPr>
          <p:spPr>
            <a:xfrm>
              <a:off x="6575825" y="2476550"/>
              <a:ext cx="1006200" cy="49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Classification Results</a:t>
              </a:r>
              <a:endParaRPr sz="100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310" name="Google Shape;310;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      Abdel-Hamid, Ossama, Li Deng, and Dong Yu. “Exploring Convolutional Neural Network Structures and Optimization Techniques for Speech Recognition,” n.d., 5.</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2.      Abdel-Hamid, Ossama, Abdel-rahman Mohamed, Hui Jiang, Li Deng, Gerald Penn, and Dong Yu. “Convolutional Neural Networks for Speech Recognition.” </a:t>
            </a:r>
            <a:r>
              <a:rPr lang="en" sz="600" i="1">
                <a:solidFill>
                  <a:srgbClr val="FFFFFF"/>
                </a:solidFill>
                <a:latin typeface="Arial"/>
                <a:ea typeface="Arial"/>
                <a:cs typeface="Arial"/>
                <a:sym typeface="Arial"/>
              </a:rPr>
              <a:t>IEEE/ACM Transactions on Audio, Speech, and Language Processing</a:t>
            </a:r>
            <a:r>
              <a:rPr lang="en" sz="600">
                <a:solidFill>
                  <a:srgbClr val="FFFFFF"/>
                </a:solidFill>
                <a:latin typeface="Arial"/>
                <a:ea typeface="Arial"/>
                <a:cs typeface="Arial"/>
                <a:sym typeface="Arial"/>
              </a:rPr>
              <a:t> 22, no. 10 (October 2014): 1533–45.</a:t>
            </a:r>
            <a:r>
              <a:rPr lang="en" sz="600">
                <a:solidFill>
                  <a:srgbClr val="FFFFFF"/>
                </a:solidFill>
                <a:uFill>
                  <a:noFill/>
                </a:uFill>
                <a:latin typeface="Arial"/>
                <a:ea typeface="Arial"/>
                <a:cs typeface="Arial"/>
                <a:sym typeface="Arial"/>
                <a:hlinkClick r:id="rId3"/>
              </a:rPr>
              <a:t> </a:t>
            </a:r>
            <a:r>
              <a:rPr lang="en" sz="600" u="sng">
                <a:solidFill>
                  <a:srgbClr val="FFFFFF"/>
                </a:solidFill>
                <a:latin typeface="Arial"/>
                <a:ea typeface="Arial"/>
                <a:cs typeface="Arial"/>
                <a:sym typeface="Arial"/>
                <a:hlinkClick r:id="rId3"/>
              </a:rPr>
              <a:t>https://doi.org/10.1109/TASLP.2014.2339736</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      Aykanat, Murat, Özkan Kılıç, Bahar Kurt, and Sevgi Saryal. “Classification of Lung Sounds Using Convolutional Neural Networks.” </a:t>
            </a:r>
            <a:r>
              <a:rPr lang="en" sz="600" i="1">
                <a:solidFill>
                  <a:srgbClr val="FFFFFF"/>
                </a:solidFill>
                <a:latin typeface="Arial"/>
                <a:ea typeface="Arial"/>
                <a:cs typeface="Arial"/>
                <a:sym typeface="Arial"/>
              </a:rPr>
              <a:t>EURASIP Journal on Image and Video Processing</a:t>
            </a:r>
            <a:r>
              <a:rPr lang="en" sz="600">
                <a:solidFill>
                  <a:srgbClr val="FFFFFF"/>
                </a:solidFill>
                <a:latin typeface="Arial"/>
                <a:ea typeface="Arial"/>
                <a:cs typeface="Arial"/>
                <a:sym typeface="Arial"/>
              </a:rPr>
              <a:t> 2017, no. 1 (December 2017).</a:t>
            </a:r>
            <a:r>
              <a:rPr lang="en" sz="600">
                <a:solidFill>
                  <a:srgbClr val="FFFFFF"/>
                </a:solidFill>
                <a:uFill>
                  <a:noFill/>
                </a:uFill>
                <a:latin typeface="Arial"/>
                <a:ea typeface="Arial"/>
                <a:cs typeface="Arial"/>
                <a:sym typeface="Arial"/>
                <a:hlinkClick r:id="rId4"/>
              </a:rPr>
              <a:t> </a:t>
            </a:r>
            <a:r>
              <a:rPr lang="en" sz="600" u="sng">
                <a:solidFill>
                  <a:srgbClr val="FFFFFF"/>
                </a:solidFill>
                <a:latin typeface="Arial"/>
                <a:ea typeface="Arial"/>
                <a:cs typeface="Arial"/>
                <a:sym typeface="Arial"/>
                <a:hlinkClick r:id="rId4"/>
              </a:rPr>
              <a:t>https://doi.org/10.1186/s13640-017-0213-2</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4.      Bahuleyan, Hareesh. “Music Genre Classification Using Machine Learning Techniques.” </a:t>
            </a:r>
            <a:r>
              <a:rPr lang="en" sz="600" i="1">
                <a:solidFill>
                  <a:srgbClr val="FFFFFF"/>
                </a:solidFill>
                <a:latin typeface="Arial"/>
                <a:ea typeface="Arial"/>
                <a:cs typeface="Arial"/>
                <a:sym typeface="Arial"/>
              </a:rPr>
              <a:t>ArXiv:1804.01149 [Cs, Eess]</a:t>
            </a:r>
            <a:r>
              <a:rPr lang="en" sz="600">
                <a:solidFill>
                  <a:srgbClr val="FFFFFF"/>
                </a:solidFill>
                <a:latin typeface="Arial"/>
                <a:ea typeface="Arial"/>
                <a:cs typeface="Arial"/>
                <a:sym typeface="Arial"/>
              </a:rPr>
              <a:t>, April 3, 2018.</a:t>
            </a:r>
            <a:r>
              <a:rPr lang="en" sz="600">
                <a:solidFill>
                  <a:srgbClr val="FFFFFF"/>
                </a:solidFill>
                <a:uFill>
                  <a:noFill/>
                </a:uFill>
                <a:latin typeface="Arial"/>
                <a:ea typeface="Arial"/>
                <a:cs typeface="Arial"/>
                <a:sym typeface="Arial"/>
                <a:hlinkClick r:id="rId5"/>
              </a:rPr>
              <a:t> </a:t>
            </a:r>
            <a:r>
              <a:rPr lang="en" sz="600" u="sng">
                <a:solidFill>
                  <a:srgbClr val="FFFFFF"/>
                </a:solidFill>
                <a:latin typeface="Arial"/>
                <a:ea typeface="Arial"/>
                <a:cs typeface="Arial"/>
                <a:sym typeface="Arial"/>
                <a:hlinkClick r:id="rId5"/>
              </a:rPr>
              <a:t>http://arxiv.org/abs/1804.01149</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5.      Boddapati, Venkatesh, Andrej Petef, Jim Rasmusson, and Lars Lundberg. “Classifying Environmental Sounds Using Image Recognition Networks.” </a:t>
            </a:r>
            <a:r>
              <a:rPr lang="en" sz="600" i="1">
                <a:solidFill>
                  <a:srgbClr val="FFFFFF"/>
                </a:solidFill>
                <a:latin typeface="Arial"/>
                <a:ea typeface="Arial"/>
                <a:cs typeface="Arial"/>
                <a:sym typeface="Arial"/>
              </a:rPr>
              <a:t>Procedia Computer Science</a:t>
            </a:r>
            <a:r>
              <a:rPr lang="en" sz="600">
                <a:solidFill>
                  <a:srgbClr val="FFFFFF"/>
                </a:solidFill>
                <a:latin typeface="Arial"/>
                <a:ea typeface="Arial"/>
                <a:cs typeface="Arial"/>
                <a:sym typeface="Arial"/>
              </a:rPr>
              <a:t> 112 (2017): 2048–56.</a:t>
            </a:r>
            <a:r>
              <a:rPr lang="en" sz="600">
                <a:solidFill>
                  <a:srgbClr val="FFFFFF"/>
                </a:solidFill>
                <a:uFill>
                  <a:noFill/>
                </a:uFill>
                <a:latin typeface="Arial"/>
                <a:ea typeface="Arial"/>
                <a:cs typeface="Arial"/>
                <a:sym typeface="Arial"/>
                <a:hlinkClick r:id="rId6"/>
              </a:rPr>
              <a:t> </a:t>
            </a:r>
            <a:r>
              <a:rPr lang="en" sz="600" u="sng">
                <a:solidFill>
                  <a:srgbClr val="FFFFFF"/>
                </a:solidFill>
                <a:latin typeface="Arial"/>
                <a:ea typeface="Arial"/>
                <a:cs typeface="Arial"/>
                <a:sym typeface="Arial"/>
                <a:hlinkClick r:id="rId6"/>
              </a:rPr>
              <a:t>https://doi.org/10.1016/j.procs.2017.08.250</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6.      Bottou, Leon, and Chih-Jen Lin. “Support Vector Machine Solvers,” n.d., 27.</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7.      Casey, Michael. “General Sound Classification and Similarity in MPEG-7.” </a:t>
            </a:r>
            <a:r>
              <a:rPr lang="en" sz="600" i="1">
                <a:solidFill>
                  <a:srgbClr val="FFFFFF"/>
                </a:solidFill>
                <a:latin typeface="Arial"/>
                <a:ea typeface="Arial"/>
                <a:cs typeface="Arial"/>
                <a:sym typeface="Arial"/>
              </a:rPr>
              <a:t>Organised Sound</a:t>
            </a:r>
            <a:r>
              <a:rPr lang="en" sz="600">
                <a:solidFill>
                  <a:srgbClr val="FFFFFF"/>
                </a:solidFill>
                <a:latin typeface="Arial"/>
                <a:ea typeface="Arial"/>
                <a:cs typeface="Arial"/>
                <a:sym typeface="Arial"/>
              </a:rPr>
              <a:t> 6, no. 02 (August 2001).</a:t>
            </a:r>
            <a:r>
              <a:rPr lang="en" sz="600">
                <a:solidFill>
                  <a:srgbClr val="FFFFFF"/>
                </a:solidFill>
                <a:uFill>
                  <a:noFill/>
                </a:uFill>
                <a:latin typeface="Arial"/>
                <a:ea typeface="Arial"/>
                <a:cs typeface="Arial"/>
                <a:sym typeface="Arial"/>
                <a:hlinkClick r:id="rId7"/>
              </a:rPr>
              <a:t> </a:t>
            </a:r>
            <a:r>
              <a:rPr lang="en" sz="600" u="sng">
                <a:solidFill>
                  <a:srgbClr val="FFFFFF"/>
                </a:solidFill>
                <a:latin typeface="Arial"/>
                <a:ea typeface="Arial"/>
                <a:cs typeface="Arial"/>
                <a:sym typeface="Arial"/>
                <a:hlinkClick r:id="rId7"/>
              </a:rPr>
              <a:t>https://doi.org/10.1017/S1355771801002126</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8.      Chu, Cheng-tao, Sang K Kim, Yi-an Lin, Yuanyuan Yu, Gary Bradski, Kunle Olukotun, and Andrew Y Ng. “Map-Reduce for Machine Learning on Multicore,” n.d., 8.</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9.      Chuan, Ching-Hua, Susan Vasana, and Asai Asaithambi. “Using Wavelets and Gaussian Mixture Models for Audio Classification.” In </a:t>
            </a:r>
            <a:r>
              <a:rPr lang="en" sz="600" i="1">
                <a:solidFill>
                  <a:srgbClr val="FFFFFF"/>
                </a:solidFill>
                <a:latin typeface="Arial"/>
                <a:ea typeface="Arial"/>
                <a:cs typeface="Arial"/>
                <a:sym typeface="Arial"/>
              </a:rPr>
              <a:t>2012 IEEE International Symposium on Multimedia</a:t>
            </a:r>
            <a:r>
              <a:rPr lang="en" sz="600">
                <a:solidFill>
                  <a:srgbClr val="FFFFFF"/>
                </a:solidFill>
                <a:latin typeface="Arial"/>
                <a:ea typeface="Arial"/>
                <a:cs typeface="Arial"/>
                <a:sym typeface="Arial"/>
              </a:rPr>
              <a:t>, 421–26. Irvine, CA, USA: IEEE, 2012.</a:t>
            </a:r>
            <a:r>
              <a:rPr lang="en" sz="600">
                <a:solidFill>
                  <a:srgbClr val="FFFFFF"/>
                </a:solidFill>
                <a:uFill>
                  <a:noFill/>
                </a:uFill>
                <a:latin typeface="Arial"/>
                <a:ea typeface="Arial"/>
                <a:cs typeface="Arial"/>
                <a:sym typeface="Arial"/>
                <a:hlinkClick r:id="rId8"/>
              </a:rPr>
              <a:t> </a:t>
            </a:r>
            <a:r>
              <a:rPr lang="en" sz="600" u="sng">
                <a:solidFill>
                  <a:srgbClr val="FFFFFF"/>
                </a:solidFill>
                <a:latin typeface="Arial"/>
                <a:ea typeface="Arial"/>
                <a:cs typeface="Arial"/>
                <a:sym typeface="Arial"/>
                <a:hlinkClick r:id="rId8"/>
              </a:rPr>
              <a:t>https://doi.org/10.1109/ISM.2012.86</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10.     Cowling, Michael, and Renate Sitte. “Comparison of Techniques for Environmental Sound Recognition.” </a:t>
            </a:r>
            <a:r>
              <a:rPr lang="en" sz="600" i="1">
                <a:solidFill>
                  <a:srgbClr val="FFFFFF"/>
                </a:solidFill>
                <a:latin typeface="Arial"/>
                <a:ea typeface="Arial"/>
                <a:cs typeface="Arial"/>
                <a:sym typeface="Arial"/>
              </a:rPr>
              <a:t>Pattern Recognition Letters</a:t>
            </a:r>
            <a:r>
              <a:rPr lang="en" sz="600">
                <a:solidFill>
                  <a:srgbClr val="FFFFFF"/>
                </a:solidFill>
                <a:latin typeface="Arial"/>
                <a:ea typeface="Arial"/>
                <a:cs typeface="Arial"/>
                <a:sym typeface="Arial"/>
              </a:rPr>
              <a:t> 24, no. 15 (November 2003): 2895–2907.</a:t>
            </a:r>
            <a:r>
              <a:rPr lang="en" sz="600">
                <a:solidFill>
                  <a:srgbClr val="FFFFFF"/>
                </a:solidFill>
                <a:uFill>
                  <a:noFill/>
                </a:uFill>
                <a:latin typeface="Arial"/>
                <a:ea typeface="Arial"/>
                <a:cs typeface="Arial"/>
                <a:sym typeface="Arial"/>
                <a:hlinkClick r:id="rId9"/>
              </a:rPr>
              <a:t> </a:t>
            </a:r>
            <a:r>
              <a:rPr lang="en" sz="600" u="sng">
                <a:solidFill>
                  <a:srgbClr val="FFFFFF"/>
                </a:solidFill>
                <a:latin typeface="Arial"/>
                <a:ea typeface="Arial"/>
                <a:cs typeface="Arial"/>
                <a:sym typeface="Arial"/>
                <a:hlinkClick r:id="rId9"/>
              </a:rPr>
              <a:t>https://doi.org/10.1016/S0167-8655(03)00147-8</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11.     Deller, John R., Jr., John G. Proakis, and John H. Hansen. </a:t>
            </a:r>
            <a:r>
              <a:rPr lang="en" sz="600" i="1">
                <a:solidFill>
                  <a:srgbClr val="FFFFFF"/>
                </a:solidFill>
                <a:latin typeface="Arial"/>
                <a:ea typeface="Arial"/>
                <a:cs typeface="Arial"/>
                <a:sym typeface="Arial"/>
              </a:rPr>
              <a:t>Discrete Time Processing of Speech Signals</a:t>
            </a:r>
            <a:r>
              <a:rPr lang="en" sz="600">
                <a:solidFill>
                  <a:srgbClr val="FFFFFF"/>
                </a:solidFill>
                <a:latin typeface="Arial"/>
                <a:ea typeface="Arial"/>
                <a:cs typeface="Arial"/>
                <a:sym typeface="Arial"/>
              </a:rPr>
              <a:t>. 1st ed. Upper Saddle River, NJ, USA: Prentice Hall PTR, 1993.</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12.     Deng, Li, Ossama Abdel-Hamid, and Dong Yu. “A Deep Convolutional Neural Network Using Heterogeneous Pooling for Trading Acoustic Invariance with Phonetic Confusion.” In </a:t>
            </a:r>
            <a:r>
              <a:rPr lang="en" sz="600" i="1">
                <a:solidFill>
                  <a:srgbClr val="FFFFFF"/>
                </a:solidFill>
                <a:latin typeface="Arial"/>
                <a:ea typeface="Arial"/>
                <a:cs typeface="Arial"/>
                <a:sym typeface="Arial"/>
              </a:rPr>
              <a:t>2013 IEEE International Conference on Acoustics, Speech and Signal Processing</a:t>
            </a:r>
            <a:r>
              <a:rPr lang="en" sz="600">
                <a:solidFill>
                  <a:srgbClr val="FFFFFF"/>
                </a:solidFill>
                <a:latin typeface="Arial"/>
                <a:ea typeface="Arial"/>
                <a:cs typeface="Arial"/>
                <a:sym typeface="Arial"/>
              </a:rPr>
              <a:t>, 6669–73. Vancouver, BC, Canada: IEEE, 2013.</a:t>
            </a:r>
            <a:r>
              <a:rPr lang="en" sz="600">
                <a:solidFill>
                  <a:srgbClr val="FFFFFF"/>
                </a:solidFill>
                <a:uFill>
                  <a:noFill/>
                </a:uFill>
                <a:latin typeface="Arial"/>
                <a:ea typeface="Arial"/>
                <a:cs typeface="Arial"/>
                <a:sym typeface="Arial"/>
                <a:hlinkClick r:id="rId10"/>
              </a:rPr>
              <a:t> </a:t>
            </a:r>
            <a:r>
              <a:rPr lang="en" sz="600" u="sng">
                <a:solidFill>
                  <a:srgbClr val="FFFFFF"/>
                </a:solidFill>
                <a:latin typeface="Arial"/>
                <a:ea typeface="Arial"/>
                <a:cs typeface="Arial"/>
                <a:sym typeface="Arial"/>
                <a:hlinkClick r:id="rId10"/>
              </a:rPr>
              <a:t>https://doi.org/10.1109/ICASSP.2013.6638952</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13.     Dufaux, Alain, Laurent Besacier, Michael Ansorge, and Fausto Pellandini. “AUTOMATIC SOUND DETECTION AND RECOGNITION FOR NOISY ENVIRONMENT,” n.d., 4.</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14.     Fu, Zhouyu, Guojun Lu, Kai Ming Ting, and Dengsheng Zhang. “Learning Naive Bayes Classifiers for Music Classification and Retrieval.” In </a:t>
            </a:r>
            <a:r>
              <a:rPr lang="en" sz="600" i="1">
                <a:solidFill>
                  <a:srgbClr val="FFFFFF"/>
                </a:solidFill>
                <a:latin typeface="Arial"/>
                <a:ea typeface="Arial"/>
                <a:cs typeface="Arial"/>
                <a:sym typeface="Arial"/>
              </a:rPr>
              <a:t>2010 20th International Conference on Pattern Recognition</a:t>
            </a:r>
            <a:r>
              <a:rPr lang="en" sz="600">
                <a:solidFill>
                  <a:srgbClr val="FFFFFF"/>
                </a:solidFill>
                <a:latin typeface="Arial"/>
                <a:ea typeface="Arial"/>
                <a:cs typeface="Arial"/>
                <a:sym typeface="Arial"/>
              </a:rPr>
              <a:t>, 4589–92. Istanbul, Turkey: IEEE, 2010.</a:t>
            </a:r>
            <a:r>
              <a:rPr lang="en" sz="600">
                <a:solidFill>
                  <a:srgbClr val="FFFFFF"/>
                </a:solidFill>
                <a:uFill>
                  <a:noFill/>
                </a:uFill>
                <a:latin typeface="Arial"/>
                <a:ea typeface="Arial"/>
                <a:cs typeface="Arial"/>
                <a:sym typeface="Arial"/>
                <a:hlinkClick r:id="rId11"/>
              </a:rPr>
              <a:t> </a:t>
            </a:r>
            <a:r>
              <a:rPr lang="en" sz="600" u="sng">
                <a:solidFill>
                  <a:srgbClr val="FFFFFF"/>
                </a:solidFill>
                <a:latin typeface="Arial"/>
                <a:ea typeface="Arial"/>
                <a:cs typeface="Arial"/>
                <a:sym typeface="Arial"/>
                <a:hlinkClick r:id="rId11"/>
              </a:rPr>
              <a:t>https://doi.org/10.1109/ICPR.2010.1121</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15.     Guodong Guo, and S.Z. Li. “Content-Based Audio Classification and Retrieval by Support Vector Machines.” </a:t>
            </a:r>
            <a:r>
              <a:rPr lang="en" sz="600" i="1">
                <a:solidFill>
                  <a:srgbClr val="FFFFFF"/>
                </a:solidFill>
                <a:latin typeface="Arial"/>
                <a:ea typeface="Arial"/>
                <a:cs typeface="Arial"/>
                <a:sym typeface="Arial"/>
              </a:rPr>
              <a:t>IEEE Transactions on Neural Networks</a:t>
            </a:r>
            <a:r>
              <a:rPr lang="en" sz="600">
                <a:solidFill>
                  <a:srgbClr val="FFFFFF"/>
                </a:solidFill>
                <a:latin typeface="Arial"/>
                <a:ea typeface="Arial"/>
                <a:cs typeface="Arial"/>
                <a:sym typeface="Arial"/>
              </a:rPr>
              <a:t> 14, no. 1 (January 2003): 209–15.</a:t>
            </a:r>
            <a:r>
              <a:rPr lang="en" sz="600">
                <a:solidFill>
                  <a:srgbClr val="FFFFFF"/>
                </a:solidFill>
                <a:uFill>
                  <a:noFill/>
                </a:uFill>
                <a:latin typeface="Arial"/>
                <a:ea typeface="Arial"/>
                <a:cs typeface="Arial"/>
                <a:sym typeface="Arial"/>
                <a:hlinkClick r:id="rId12"/>
              </a:rPr>
              <a:t> </a:t>
            </a:r>
            <a:r>
              <a:rPr lang="en" sz="600" u="sng">
                <a:solidFill>
                  <a:srgbClr val="FFFFFF"/>
                </a:solidFill>
                <a:latin typeface="Arial"/>
                <a:ea typeface="Arial"/>
                <a:cs typeface="Arial"/>
                <a:sym typeface="Arial"/>
                <a:hlinkClick r:id="rId12"/>
              </a:rPr>
              <a:t>https://doi.org/10.1109/TNN.2002.806626</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16.     Ikhsan, Imam, Ledya Novamizanti, and I Nyoman Apraz Ramatryana. “Automatic Musical Genre Classification of Audio Using Hidden Markov Model.” In </a:t>
            </a:r>
            <a:r>
              <a:rPr lang="en" sz="600" i="1">
                <a:solidFill>
                  <a:srgbClr val="FFFFFF"/>
                </a:solidFill>
                <a:latin typeface="Arial"/>
                <a:ea typeface="Arial"/>
                <a:cs typeface="Arial"/>
                <a:sym typeface="Arial"/>
              </a:rPr>
              <a:t>2014 2nd International Conference on Information and Communication Technology (ICoICT)</a:t>
            </a:r>
            <a:r>
              <a:rPr lang="en" sz="600">
                <a:solidFill>
                  <a:srgbClr val="FFFFFF"/>
                </a:solidFill>
                <a:latin typeface="Arial"/>
                <a:ea typeface="Arial"/>
                <a:cs typeface="Arial"/>
                <a:sym typeface="Arial"/>
              </a:rPr>
              <a:t>, 397–402. Bandung, Indonesia: IEEE, 2014.</a:t>
            </a:r>
            <a:r>
              <a:rPr lang="en" sz="600">
                <a:solidFill>
                  <a:srgbClr val="FFFFFF"/>
                </a:solidFill>
                <a:uFill>
                  <a:noFill/>
                </a:uFill>
                <a:latin typeface="Arial"/>
                <a:ea typeface="Arial"/>
                <a:cs typeface="Arial"/>
                <a:sym typeface="Arial"/>
                <a:hlinkClick r:id="rId13"/>
              </a:rPr>
              <a:t> </a:t>
            </a:r>
            <a:r>
              <a:rPr lang="en" sz="600" u="sng">
                <a:solidFill>
                  <a:srgbClr val="FFFFFF"/>
                </a:solidFill>
                <a:latin typeface="Arial"/>
                <a:ea typeface="Arial"/>
                <a:cs typeface="Arial"/>
                <a:sym typeface="Arial"/>
                <a:hlinkClick r:id="rId13"/>
              </a:rPr>
              <a:t>https://doi.org/10.1109/ICoICT.2014.6914095</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17.     Islam, Md. Ariful, Irin Bandyopadhyaya, Parthasarathi Bhattacharyya, and Goutam Saha. “Multichannel Lung Sound Analysis for Asthma Detection.” </a:t>
            </a:r>
            <a:r>
              <a:rPr lang="en" sz="600" i="1">
                <a:solidFill>
                  <a:srgbClr val="FFFFFF"/>
                </a:solidFill>
                <a:latin typeface="Arial"/>
                <a:ea typeface="Arial"/>
                <a:cs typeface="Arial"/>
                <a:sym typeface="Arial"/>
              </a:rPr>
              <a:t>Computer Methods and Programs in Biomedicine</a:t>
            </a:r>
            <a:r>
              <a:rPr lang="en" sz="600">
                <a:solidFill>
                  <a:srgbClr val="FFFFFF"/>
                </a:solidFill>
                <a:latin typeface="Arial"/>
                <a:ea typeface="Arial"/>
                <a:cs typeface="Arial"/>
                <a:sym typeface="Arial"/>
              </a:rPr>
              <a:t> 159 (June 2018): 111–23.</a:t>
            </a:r>
            <a:r>
              <a:rPr lang="en" sz="600">
                <a:solidFill>
                  <a:srgbClr val="FFFFFF"/>
                </a:solidFill>
                <a:uFill>
                  <a:noFill/>
                </a:uFill>
                <a:latin typeface="Arial"/>
                <a:ea typeface="Arial"/>
                <a:cs typeface="Arial"/>
                <a:sym typeface="Arial"/>
                <a:hlinkClick r:id="rId14"/>
              </a:rPr>
              <a:t> </a:t>
            </a:r>
            <a:r>
              <a:rPr lang="en" sz="600" u="sng">
                <a:solidFill>
                  <a:srgbClr val="FFFFFF"/>
                </a:solidFill>
                <a:latin typeface="Arial"/>
                <a:ea typeface="Arial"/>
                <a:cs typeface="Arial"/>
                <a:sym typeface="Arial"/>
                <a:hlinkClick r:id="rId14"/>
              </a:rPr>
              <a:t>https://doi.org/10.1016/j.cmpb.2018.03.002</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18.     Khreich, Wael, Eric Granger, Ali Miri, and Robert Sabourin. “On the Memory Complexity of the Forward–Backward Algorithm.” </a:t>
            </a:r>
            <a:r>
              <a:rPr lang="en" sz="600" i="1">
                <a:solidFill>
                  <a:srgbClr val="FFFFFF"/>
                </a:solidFill>
                <a:latin typeface="Arial"/>
                <a:ea typeface="Arial"/>
                <a:cs typeface="Arial"/>
                <a:sym typeface="Arial"/>
              </a:rPr>
              <a:t>Pattern Recognition Letters</a:t>
            </a:r>
            <a:r>
              <a:rPr lang="en" sz="600">
                <a:solidFill>
                  <a:srgbClr val="FFFFFF"/>
                </a:solidFill>
                <a:latin typeface="Arial"/>
                <a:ea typeface="Arial"/>
                <a:cs typeface="Arial"/>
                <a:sym typeface="Arial"/>
              </a:rPr>
              <a:t> 31, no. 2 (January 2010): 91–99.</a:t>
            </a:r>
            <a:r>
              <a:rPr lang="en" sz="600">
                <a:solidFill>
                  <a:srgbClr val="FFFFFF"/>
                </a:solidFill>
                <a:uFill>
                  <a:noFill/>
                </a:uFill>
                <a:latin typeface="Arial"/>
                <a:ea typeface="Arial"/>
                <a:cs typeface="Arial"/>
                <a:sym typeface="Arial"/>
                <a:hlinkClick r:id="rId15"/>
              </a:rPr>
              <a:t> </a:t>
            </a:r>
            <a:r>
              <a:rPr lang="en" sz="600" u="sng">
                <a:solidFill>
                  <a:srgbClr val="FFFFFF"/>
                </a:solidFill>
                <a:latin typeface="Arial"/>
                <a:ea typeface="Arial"/>
                <a:cs typeface="Arial"/>
                <a:sym typeface="Arial"/>
                <a:hlinkClick r:id="rId15"/>
              </a:rPr>
              <a:t>https://doi.org/10.1016/j.patrec.2009.09.023</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19.     Lee, Honglak, Peter Pham, Yan Largman, and Andrew Y Ng. “Unsupervised Feature Learning for Audio Classification Using Convolutional Deep Belief Networks,” n.d., 9.</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20.     Louppe, Gilles. “Understanding Random Forests: From Theory to Practice.” </a:t>
            </a:r>
            <a:r>
              <a:rPr lang="en" sz="600" i="1">
                <a:solidFill>
                  <a:srgbClr val="FFFFFF"/>
                </a:solidFill>
                <a:latin typeface="Arial"/>
                <a:ea typeface="Arial"/>
                <a:cs typeface="Arial"/>
                <a:sym typeface="Arial"/>
              </a:rPr>
              <a:t>ArXiv:1407.7502 [Stat]</a:t>
            </a:r>
            <a:r>
              <a:rPr lang="en" sz="600">
                <a:solidFill>
                  <a:srgbClr val="FFFFFF"/>
                </a:solidFill>
                <a:latin typeface="Arial"/>
                <a:ea typeface="Arial"/>
                <a:cs typeface="Arial"/>
                <a:sym typeface="Arial"/>
              </a:rPr>
              <a:t>, July 28, 2014.</a:t>
            </a:r>
            <a:r>
              <a:rPr lang="en" sz="600">
                <a:solidFill>
                  <a:srgbClr val="FFFFFF"/>
                </a:solidFill>
                <a:uFill>
                  <a:noFill/>
                </a:uFill>
                <a:latin typeface="Arial"/>
                <a:ea typeface="Arial"/>
                <a:cs typeface="Arial"/>
                <a:sym typeface="Arial"/>
                <a:hlinkClick r:id="rId16"/>
              </a:rPr>
              <a:t> </a:t>
            </a:r>
            <a:r>
              <a:rPr lang="en" sz="600" u="sng">
                <a:solidFill>
                  <a:srgbClr val="FFFFFF"/>
                </a:solidFill>
                <a:latin typeface="Arial"/>
                <a:ea typeface="Arial"/>
                <a:cs typeface="Arial"/>
                <a:sym typeface="Arial"/>
                <a:hlinkClick r:id="rId16"/>
              </a:rPr>
              <a:t>http://arxiv.org/abs/1407.7502</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21.     Mak, M. W., Y. L. Lu, and K. W. Ku. “Improved Real Time Recurrent Learning Algorithms: A Review and Some New Approaches.” </a:t>
            </a:r>
            <a:r>
              <a:rPr lang="en" sz="600" i="1">
                <a:solidFill>
                  <a:srgbClr val="FFFFFF"/>
                </a:solidFill>
                <a:latin typeface="Arial"/>
                <a:ea typeface="Arial"/>
                <a:cs typeface="Arial"/>
                <a:sym typeface="Arial"/>
              </a:rPr>
              <a:t>Neurocomputing</a:t>
            </a:r>
            <a:r>
              <a:rPr lang="en" sz="600">
                <a:solidFill>
                  <a:srgbClr val="FFFFFF"/>
                </a:solidFill>
                <a:latin typeface="Arial"/>
                <a:ea typeface="Arial"/>
                <a:cs typeface="Arial"/>
                <a:sym typeface="Arial"/>
              </a:rPr>
              <a:t> 24 (1995): 13–36.</a:t>
            </a:r>
            <a:endParaRPr sz="600">
              <a:solidFill>
                <a:srgbClr val="FFFFFF"/>
              </a:solidFill>
              <a:latin typeface="Arial"/>
              <a:ea typeface="Arial"/>
              <a:cs typeface="Arial"/>
              <a:sym typeface="Arial"/>
            </a:endParaRPr>
          </a:p>
          <a:p>
            <a:pPr marL="0" lvl="0" indent="0" algn="l" rtl="0">
              <a:spcBef>
                <a:spcPts val="0"/>
              </a:spcBef>
              <a:spcAft>
                <a:spcPts val="0"/>
              </a:spcAft>
              <a:buNone/>
            </a:pPr>
            <a:r>
              <a:rPr lang="en" sz="600">
                <a:solidFill>
                  <a:srgbClr val="FFFFFF"/>
                </a:solidFill>
                <a:latin typeface="Arial"/>
                <a:ea typeface="Arial"/>
                <a:cs typeface="Arial"/>
                <a:sym typeface="Arial"/>
              </a:rPr>
              <a:t>22.     Pakhira, Malay K. “A Linear Time-Complexity k-Means Algorithm Using Cluster Shifting.” In </a:t>
            </a:r>
            <a:r>
              <a:rPr lang="en" sz="600" i="1">
                <a:solidFill>
                  <a:srgbClr val="FFFFFF"/>
                </a:solidFill>
                <a:latin typeface="Arial"/>
                <a:ea typeface="Arial"/>
                <a:cs typeface="Arial"/>
                <a:sym typeface="Arial"/>
              </a:rPr>
              <a:t>2014 International Conference on Computational Intelligence and Communication Networks</a:t>
            </a:r>
            <a:r>
              <a:rPr lang="en" sz="600">
                <a:solidFill>
                  <a:srgbClr val="FFFFFF"/>
                </a:solidFill>
                <a:latin typeface="Arial"/>
                <a:ea typeface="Arial"/>
                <a:cs typeface="Arial"/>
                <a:sym typeface="Arial"/>
              </a:rPr>
              <a:t>, 1047–51. Bhopal, India: IEEE, 2014.</a:t>
            </a:r>
            <a:r>
              <a:rPr lang="en" sz="600">
                <a:solidFill>
                  <a:srgbClr val="FFFFFF"/>
                </a:solidFill>
                <a:uFill>
                  <a:noFill/>
                </a:uFill>
                <a:latin typeface="Arial"/>
                <a:ea typeface="Arial"/>
                <a:cs typeface="Arial"/>
                <a:sym typeface="Arial"/>
                <a:hlinkClick r:id="rId17"/>
              </a:rPr>
              <a:t> </a:t>
            </a:r>
            <a:r>
              <a:rPr lang="en" sz="600" u="sng">
                <a:solidFill>
                  <a:srgbClr val="FFFFFF"/>
                </a:solidFill>
                <a:latin typeface="Arial"/>
                <a:ea typeface="Arial"/>
                <a:cs typeface="Arial"/>
                <a:sym typeface="Arial"/>
                <a:hlinkClick r:id="rId17"/>
              </a:rPr>
              <a:t>https://doi.org/10.1109/CICN.2014.220</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None/>
            </a:pPr>
            <a:r>
              <a:rPr lang="en" sz="600">
                <a:solidFill>
                  <a:srgbClr val="FFFFFF"/>
                </a:solidFill>
                <a:latin typeface="Arial"/>
                <a:ea typeface="Arial"/>
                <a:cs typeface="Arial"/>
                <a:sym typeface="Arial"/>
              </a:rPr>
              <a:t>23.     Patel, Shyamal. “Machine Learning Using Heart Sound Classification Example Video,” November 13, 2018.</a:t>
            </a:r>
            <a:r>
              <a:rPr lang="en" sz="600">
                <a:solidFill>
                  <a:srgbClr val="FFFFFF"/>
                </a:solidFill>
                <a:uFill>
                  <a:noFill/>
                </a:uFill>
                <a:latin typeface="Arial"/>
                <a:ea typeface="Arial"/>
                <a:cs typeface="Arial"/>
                <a:sym typeface="Arial"/>
                <a:hlinkClick r:id="rId18"/>
              </a:rPr>
              <a:t> </a:t>
            </a:r>
            <a:r>
              <a:rPr lang="en" sz="600" u="sng">
                <a:solidFill>
                  <a:srgbClr val="FFFFFF"/>
                </a:solidFill>
                <a:latin typeface="Arial"/>
                <a:ea typeface="Arial"/>
                <a:cs typeface="Arial"/>
                <a:sym typeface="Arial"/>
                <a:hlinkClick r:id="rId18"/>
              </a:rPr>
              <a:t>https://www.mathworks.com/videos/machine-learning-using-heart-sound-classification-example-1515709249154.html</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(cont.)</a:t>
            </a:r>
            <a:endParaRPr/>
          </a:p>
        </p:txBody>
      </p:sp>
      <p:sp>
        <p:nvSpPr>
          <p:cNvPr id="321" name="Google Shape;321;p48"/>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24.     Piczak, Karol J. “Environmental Sound Classification with Convolutional Neural Networks.” In </a:t>
            </a:r>
            <a:r>
              <a:rPr lang="en" sz="600" i="1">
                <a:solidFill>
                  <a:srgbClr val="FFFFFF"/>
                </a:solidFill>
                <a:latin typeface="Arial"/>
                <a:ea typeface="Arial"/>
                <a:cs typeface="Arial"/>
                <a:sym typeface="Arial"/>
              </a:rPr>
              <a:t>2015 IEEE 25th International Workshop on Machine Learning for Signal Processing (MLSP)</a:t>
            </a:r>
            <a:r>
              <a:rPr lang="en" sz="600">
                <a:solidFill>
                  <a:srgbClr val="FFFFFF"/>
                </a:solidFill>
                <a:latin typeface="Arial"/>
                <a:ea typeface="Arial"/>
                <a:cs typeface="Arial"/>
                <a:sym typeface="Arial"/>
              </a:rPr>
              <a:t>, 1–6. Boston, MA, USA: IEEE, 2015.</a:t>
            </a:r>
            <a:r>
              <a:rPr lang="en" sz="600">
                <a:solidFill>
                  <a:srgbClr val="FFFFFF"/>
                </a:solidFill>
                <a:uFill>
                  <a:noFill/>
                </a:uFill>
                <a:latin typeface="Arial"/>
                <a:ea typeface="Arial"/>
                <a:cs typeface="Arial"/>
                <a:sym typeface="Arial"/>
                <a:hlinkClick r:id="rId3"/>
              </a:rPr>
              <a:t> </a:t>
            </a:r>
            <a:r>
              <a:rPr lang="en" sz="600" u="sng">
                <a:solidFill>
                  <a:srgbClr val="FFFFFF"/>
                </a:solidFill>
                <a:latin typeface="Arial"/>
                <a:ea typeface="Arial"/>
                <a:cs typeface="Arial"/>
                <a:sym typeface="Arial"/>
                <a:hlinkClick r:id="rId3"/>
              </a:rPr>
              <a:t>https://doi.org/10.1109/MLSP.2015.7324337</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25.     Priya, T. Lakshmi, N.R. Raajan, N. Raju, P. Preethi, and S. Mathini. “Speech and Non-Speech Identification and Classification Using KNN Algorithm.” </a:t>
            </a:r>
            <a:r>
              <a:rPr lang="en" sz="600" i="1">
                <a:solidFill>
                  <a:srgbClr val="FFFFFF"/>
                </a:solidFill>
                <a:latin typeface="Arial"/>
                <a:ea typeface="Arial"/>
                <a:cs typeface="Arial"/>
                <a:sym typeface="Arial"/>
              </a:rPr>
              <a:t>Procedia Engineering</a:t>
            </a:r>
            <a:r>
              <a:rPr lang="en" sz="600">
                <a:solidFill>
                  <a:srgbClr val="FFFFFF"/>
                </a:solidFill>
                <a:latin typeface="Arial"/>
                <a:ea typeface="Arial"/>
                <a:cs typeface="Arial"/>
                <a:sym typeface="Arial"/>
              </a:rPr>
              <a:t> 38 (2012): 952–58.</a:t>
            </a:r>
            <a:r>
              <a:rPr lang="en" sz="600">
                <a:solidFill>
                  <a:srgbClr val="FFFFFF"/>
                </a:solidFill>
                <a:uFill>
                  <a:noFill/>
                </a:uFill>
                <a:latin typeface="Arial"/>
                <a:ea typeface="Arial"/>
                <a:cs typeface="Arial"/>
                <a:sym typeface="Arial"/>
                <a:hlinkClick r:id="rId4"/>
              </a:rPr>
              <a:t> </a:t>
            </a:r>
            <a:r>
              <a:rPr lang="en" sz="600" u="sng">
                <a:solidFill>
                  <a:srgbClr val="FFFFFF"/>
                </a:solidFill>
                <a:latin typeface="Arial"/>
                <a:ea typeface="Arial"/>
                <a:cs typeface="Arial"/>
                <a:sym typeface="Arial"/>
                <a:hlinkClick r:id="rId4"/>
              </a:rPr>
              <a:t>https://doi.org/10.1016/j.proeng.2012.06.120</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26.     Rocha, B. M., D. Filos, L. Mendes, I. Vogiatzis, E. Perantoni, E. Kaimakamis, P. Natsiavas, et al. “Α Respiratory Sound Database for the Development of Automated Classification.” In </a:t>
            </a:r>
            <a:r>
              <a:rPr lang="en" sz="600" i="1">
                <a:solidFill>
                  <a:srgbClr val="FFFFFF"/>
                </a:solidFill>
                <a:latin typeface="Arial"/>
                <a:ea typeface="Arial"/>
                <a:cs typeface="Arial"/>
                <a:sym typeface="Arial"/>
              </a:rPr>
              <a:t>Precision Medicine Powered by PHealth and Connected Health</a:t>
            </a:r>
            <a:r>
              <a:rPr lang="en" sz="600">
                <a:solidFill>
                  <a:srgbClr val="FFFFFF"/>
                </a:solidFill>
                <a:latin typeface="Arial"/>
                <a:ea typeface="Arial"/>
                <a:cs typeface="Arial"/>
                <a:sym typeface="Arial"/>
              </a:rPr>
              <a:t>, edited by Nicos Maglaveras, Ioanna Chouvarda, and Paulo de Carvalho, 66:33–37. Singapore: Springer Singapore, 2018.</a:t>
            </a:r>
            <a:r>
              <a:rPr lang="en" sz="600">
                <a:solidFill>
                  <a:srgbClr val="FFFFFF"/>
                </a:solidFill>
                <a:uFill>
                  <a:noFill/>
                </a:uFill>
                <a:latin typeface="Arial"/>
                <a:ea typeface="Arial"/>
                <a:cs typeface="Arial"/>
                <a:sym typeface="Arial"/>
                <a:hlinkClick r:id="rId5"/>
              </a:rPr>
              <a:t> </a:t>
            </a:r>
            <a:r>
              <a:rPr lang="en" sz="600" u="sng">
                <a:solidFill>
                  <a:srgbClr val="FFFFFF"/>
                </a:solidFill>
                <a:latin typeface="Arial"/>
                <a:ea typeface="Arial"/>
                <a:cs typeface="Arial"/>
                <a:sym typeface="Arial"/>
                <a:hlinkClick r:id="rId5"/>
              </a:rPr>
              <a:t>https://doi.org/10.1007/978-981-10-7419-6_6</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27.     Rojas, Raul. “The Complexity of Learning.” In </a:t>
            </a:r>
            <a:r>
              <a:rPr lang="en" sz="600" i="1">
                <a:solidFill>
                  <a:srgbClr val="FFFFFF"/>
                </a:solidFill>
                <a:latin typeface="Arial"/>
                <a:ea typeface="Arial"/>
                <a:cs typeface="Arial"/>
                <a:sym typeface="Arial"/>
              </a:rPr>
              <a:t>Neural Networks A Systematic Introduction</a:t>
            </a:r>
            <a:r>
              <a:rPr lang="en" sz="600">
                <a:solidFill>
                  <a:srgbClr val="FFFFFF"/>
                </a:solidFill>
                <a:latin typeface="Arial"/>
                <a:ea typeface="Arial"/>
                <a:cs typeface="Arial"/>
                <a:sym typeface="Arial"/>
              </a:rPr>
              <a:t>, 273–96. Springer-Verlag, 1996.</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28.     Sainath, Tara N., Abdel-rahman Mohamed, Brian Kingsbury, and Bhuvana Ramabhadran. “Deep Convolutional Neural Networks for LVCSR.” In </a:t>
            </a:r>
            <a:r>
              <a:rPr lang="en" sz="600" i="1">
                <a:solidFill>
                  <a:srgbClr val="FFFFFF"/>
                </a:solidFill>
                <a:latin typeface="Arial"/>
                <a:ea typeface="Arial"/>
                <a:cs typeface="Arial"/>
                <a:sym typeface="Arial"/>
              </a:rPr>
              <a:t>2013 IEEE International Conference on Acoustics, Speech and Signal Processing</a:t>
            </a:r>
            <a:r>
              <a:rPr lang="en" sz="600">
                <a:solidFill>
                  <a:srgbClr val="FFFFFF"/>
                </a:solidFill>
                <a:latin typeface="Arial"/>
                <a:ea typeface="Arial"/>
                <a:cs typeface="Arial"/>
                <a:sym typeface="Arial"/>
              </a:rPr>
              <a:t>, 8614–18. Vancouver, BC, Canada: IEEE, 2013.</a:t>
            </a:r>
            <a:r>
              <a:rPr lang="en" sz="600">
                <a:solidFill>
                  <a:srgbClr val="FFFFFF"/>
                </a:solidFill>
                <a:uFill>
                  <a:noFill/>
                </a:uFill>
                <a:latin typeface="Arial"/>
                <a:ea typeface="Arial"/>
                <a:cs typeface="Arial"/>
                <a:sym typeface="Arial"/>
                <a:hlinkClick r:id="rId6"/>
              </a:rPr>
              <a:t> </a:t>
            </a:r>
            <a:r>
              <a:rPr lang="en" sz="600" u="sng">
                <a:solidFill>
                  <a:srgbClr val="FFFFFF"/>
                </a:solidFill>
                <a:latin typeface="Arial"/>
                <a:ea typeface="Arial"/>
                <a:cs typeface="Arial"/>
                <a:sym typeface="Arial"/>
                <a:hlinkClick r:id="rId6"/>
              </a:rPr>
              <a:t>https://doi.org/10.1109/ICASSP.2013.6639347</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29.     Saki, Fatemeh, and Nasser Kehtarnavaz. “Background Noise Classification Using Random Forest Tree Classifier for Cochlear Implant Applications.” In </a:t>
            </a:r>
            <a:r>
              <a:rPr lang="en" sz="600" i="1">
                <a:solidFill>
                  <a:srgbClr val="FFFFFF"/>
                </a:solidFill>
                <a:latin typeface="Arial"/>
                <a:ea typeface="Arial"/>
                <a:cs typeface="Arial"/>
                <a:sym typeface="Arial"/>
              </a:rPr>
              <a:t>2014 IEEE International Conference on Acoustics, Speech and Signal Processing (ICASSP)</a:t>
            </a:r>
            <a:r>
              <a:rPr lang="en" sz="600">
                <a:solidFill>
                  <a:srgbClr val="FFFFFF"/>
                </a:solidFill>
                <a:latin typeface="Arial"/>
                <a:ea typeface="Arial"/>
                <a:cs typeface="Arial"/>
                <a:sym typeface="Arial"/>
              </a:rPr>
              <a:t>, 3591–95. Florence, Italy: IEEE, 2014.</a:t>
            </a:r>
            <a:r>
              <a:rPr lang="en" sz="600">
                <a:solidFill>
                  <a:srgbClr val="FFFFFF"/>
                </a:solidFill>
                <a:uFill>
                  <a:noFill/>
                </a:uFill>
                <a:latin typeface="Arial"/>
                <a:ea typeface="Arial"/>
                <a:cs typeface="Arial"/>
                <a:sym typeface="Arial"/>
                <a:hlinkClick r:id="rId7"/>
              </a:rPr>
              <a:t> </a:t>
            </a:r>
            <a:r>
              <a:rPr lang="en" sz="600" u="sng">
                <a:solidFill>
                  <a:srgbClr val="FFFFFF"/>
                </a:solidFill>
                <a:latin typeface="Arial"/>
                <a:ea typeface="Arial"/>
                <a:cs typeface="Arial"/>
                <a:sym typeface="Arial"/>
                <a:hlinkClick r:id="rId7"/>
              </a:rPr>
              <a:t>https://doi.org/10.1109/ICASSP.2014.6854270</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30.     Su, Jiang, and Harry Zhang. “A Fast Decision Tree Learning Algorithm.” In </a:t>
            </a:r>
            <a:r>
              <a:rPr lang="en" sz="600" i="1">
                <a:solidFill>
                  <a:srgbClr val="FFFFFF"/>
                </a:solidFill>
                <a:latin typeface="Arial"/>
                <a:ea typeface="Arial"/>
                <a:cs typeface="Arial"/>
                <a:sym typeface="Arial"/>
              </a:rPr>
              <a:t>Proceedings of the 21st National Conference on Artificial Intelligence - Volume 1</a:t>
            </a:r>
            <a:r>
              <a:rPr lang="en" sz="600">
                <a:solidFill>
                  <a:srgbClr val="FFFFFF"/>
                </a:solidFill>
                <a:latin typeface="Arial"/>
                <a:ea typeface="Arial"/>
                <a:cs typeface="Arial"/>
                <a:sym typeface="Arial"/>
              </a:rPr>
              <a:t>, 500–505. AAAI’06. Boston, Massachusetts: AAAI Press, 2006.</a:t>
            </a:r>
            <a:r>
              <a:rPr lang="en" sz="600">
                <a:solidFill>
                  <a:srgbClr val="FFFFFF"/>
                </a:solidFill>
                <a:uFill>
                  <a:noFill/>
                </a:uFill>
                <a:latin typeface="Arial"/>
                <a:ea typeface="Arial"/>
                <a:cs typeface="Arial"/>
                <a:sym typeface="Arial"/>
                <a:hlinkClick r:id="rId8"/>
              </a:rPr>
              <a:t> </a:t>
            </a:r>
            <a:r>
              <a:rPr lang="en" sz="600" u="sng">
                <a:solidFill>
                  <a:srgbClr val="FFFFFF"/>
                </a:solidFill>
                <a:latin typeface="Arial"/>
                <a:ea typeface="Arial"/>
                <a:cs typeface="Arial"/>
                <a:sym typeface="Arial"/>
                <a:hlinkClick r:id="rId8"/>
              </a:rPr>
              <a:t>http://dl.acm.org/citation.cfm?id=1597538.1597619</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31.     Verbeek, J. J., N. Vlassis, and B. Kröse. “Efficient Greedy Learning of Gaussian Mixture Models.” </a:t>
            </a:r>
            <a:r>
              <a:rPr lang="en" sz="600" i="1">
                <a:solidFill>
                  <a:srgbClr val="FFFFFF"/>
                </a:solidFill>
                <a:latin typeface="Arial"/>
                <a:ea typeface="Arial"/>
                <a:cs typeface="Arial"/>
                <a:sym typeface="Arial"/>
              </a:rPr>
              <a:t>Neural Computation</a:t>
            </a:r>
            <a:r>
              <a:rPr lang="en" sz="600">
                <a:solidFill>
                  <a:srgbClr val="FFFFFF"/>
                </a:solidFill>
                <a:latin typeface="Arial"/>
                <a:ea typeface="Arial"/>
                <a:cs typeface="Arial"/>
                <a:sym typeface="Arial"/>
              </a:rPr>
              <a:t> 15, no. 2 (February 2003): 469–85.</a:t>
            </a:r>
            <a:r>
              <a:rPr lang="en" sz="600">
                <a:solidFill>
                  <a:srgbClr val="FFFFFF"/>
                </a:solidFill>
                <a:uFill>
                  <a:noFill/>
                </a:uFill>
                <a:latin typeface="Arial"/>
                <a:ea typeface="Arial"/>
                <a:cs typeface="Arial"/>
                <a:sym typeface="Arial"/>
                <a:hlinkClick r:id="rId9"/>
              </a:rPr>
              <a:t> </a:t>
            </a:r>
            <a:r>
              <a:rPr lang="en" sz="600" u="sng">
                <a:solidFill>
                  <a:srgbClr val="FFFFFF"/>
                </a:solidFill>
                <a:latin typeface="Arial"/>
                <a:ea typeface="Arial"/>
                <a:cs typeface="Arial"/>
                <a:sym typeface="Arial"/>
                <a:hlinkClick r:id="rId9"/>
              </a:rPr>
              <a:t>https://doi.org/10.1162/089976603762553004</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32.     Williams, Ronald J. “Gradient-Based Learning Algorithms for Recurrent Connectionist Networks,” n.d., 48.</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33.     O’Shea, Keiron, and Ryan Nash. “An Introduction to Convolutional Neural Networks.” </a:t>
            </a:r>
            <a:r>
              <a:rPr lang="en" sz="600" i="1">
                <a:solidFill>
                  <a:srgbClr val="FFFFFF"/>
                </a:solidFill>
                <a:latin typeface="Arial"/>
                <a:ea typeface="Arial"/>
                <a:cs typeface="Arial"/>
                <a:sym typeface="Arial"/>
              </a:rPr>
              <a:t>ArXiv:1511.08458 [Cs]</a:t>
            </a:r>
            <a:r>
              <a:rPr lang="en" sz="600">
                <a:solidFill>
                  <a:srgbClr val="FFFFFF"/>
                </a:solidFill>
                <a:latin typeface="Arial"/>
                <a:ea typeface="Arial"/>
                <a:cs typeface="Arial"/>
                <a:sym typeface="Arial"/>
              </a:rPr>
              <a:t>, November 26, 2015.</a:t>
            </a:r>
            <a:r>
              <a:rPr lang="en" sz="600">
                <a:solidFill>
                  <a:srgbClr val="FFFFFF"/>
                </a:solidFill>
                <a:uFill>
                  <a:noFill/>
                </a:uFill>
                <a:latin typeface="Arial"/>
                <a:ea typeface="Arial"/>
                <a:cs typeface="Arial"/>
                <a:sym typeface="Arial"/>
                <a:hlinkClick r:id="rId10"/>
              </a:rPr>
              <a:t> </a:t>
            </a:r>
            <a:r>
              <a:rPr lang="en" sz="600" u="sng">
                <a:solidFill>
                  <a:srgbClr val="FFFFFF"/>
                </a:solidFill>
                <a:latin typeface="Arial"/>
                <a:ea typeface="Arial"/>
                <a:cs typeface="Arial"/>
                <a:sym typeface="Arial"/>
                <a:hlinkClick r:id="rId10"/>
              </a:rPr>
              <a:t>http://arxiv.org/abs/1511.08458</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34.</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Weisstein, Eric W. “Sigmoid Function.” Text. Accessed November 29, 2018.</a:t>
            </a:r>
            <a:r>
              <a:rPr lang="en" sz="600">
                <a:solidFill>
                  <a:srgbClr val="FFFFFF"/>
                </a:solidFill>
                <a:uFill>
                  <a:noFill/>
                </a:uFill>
                <a:latin typeface="Arial"/>
                <a:ea typeface="Arial"/>
                <a:cs typeface="Arial"/>
                <a:sym typeface="Arial"/>
                <a:hlinkClick r:id="rId11"/>
              </a:rPr>
              <a:t> </a:t>
            </a:r>
            <a:r>
              <a:rPr lang="en" sz="600" u="sng">
                <a:solidFill>
                  <a:srgbClr val="FFFFFF"/>
                </a:solidFill>
                <a:latin typeface="Arial"/>
                <a:ea typeface="Arial"/>
                <a:cs typeface="Arial"/>
                <a:sym typeface="Arial"/>
                <a:hlinkClick r:id="rId11"/>
              </a:rPr>
              <a:t>http://mathworld.wolfram.com/SigmoidFunction.html</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35.</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Guestrin, Carlos. “Unsupervised Learning or Clustering – K-Means Gaussian Mixture Models,” n.d., 67.</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36.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“Cluster Using Gaussian Mixture Models - MATLAB &amp; Simulink.” Accessed November 29, 2018.</a:t>
            </a:r>
            <a:r>
              <a:rPr lang="en" sz="600">
                <a:solidFill>
                  <a:srgbClr val="FFFFFF"/>
                </a:solidFill>
                <a:uFill>
                  <a:noFill/>
                </a:uFill>
                <a:latin typeface="Arial"/>
                <a:ea typeface="Arial"/>
                <a:cs typeface="Arial"/>
                <a:sym typeface="Arial"/>
                <a:hlinkClick r:id="rId12"/>
              </a:rPr>
              <a:t> </a:t>
            </a:r>
            <a:r>
              <a:rPr lang="en" sz="600" u="sng">
                <a:solidFill>
                  <a:srgbClr val="FFFFFF"/>
                </a:solidFill>
                <a:latin typeface="Arial"/>
                <a:ea typeface="Arial"/>
                <a:cs typeface="Arial"/>
                <a:sym typeface="Arial"/>
                <a:hlinkClick r:id="rId12"/>
              </a:rPr>
              <a:t>https://www.mathworks.com/help/stats/clustering-using-gaussian-mixture-models.html</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37.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“Create Gaussian Mixture Model - MATLAB.” Accessed November 29, 2018.</a:t>
            </a:r>
            <a:r>
              <a:rPr lang="en" sz="600">
                <a:solidFill>
                  <a:srgbClr val="FFFFFF"/>
                </a:solidFill>
                <a:uFill>
                  <a:noFill/>
                </a:uFill>
                <a:latin typeface="Arial"/>
                <a:ea typeface="Arial"/>
                <a:cs typeface="Arial"/>
                <a:sym typeface="Arial"/>
                <a:hlinkClick r:id="rId13"/>
              </a:rPr>
              <a:t> </a:t>
            </a:r>
            <a:r>
              <a:rPr lang="en" sz="600" u="sng">
                <a:solidFill>
                  <a:srgbClr val="FFFFFF"/>
                </a:solidFill>
                <a:latin typeface="Arial"/>
                <a:ea typeface="Arial"/>
                <a:cs typeface="Arial"/>
                <a:sym typeface="Arial"/>
                <a:hlinkClick r:id="rId13"/>
              </a:rPr>
              <a:t>https://www.mathworks.com/help/stats/gmdistribution.html</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38.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“Gaussian Mixture Models - MATLAB &amp; Simulink.” Accessed November 29, 2018.</a:t>
            </a:r>
            <a:r>
              <a:rPr lang="en" sz="600">
                <a:solidFill>
                  <a:srgbClr val="FFFFFF"/>
                </a:solidFill>
                <a:uFill>
                  <a:noFill/>
                </a:uFill>
                <a:latin typeface="Arial"/>
                <a:ea typeface="Arial"/>
                <a:cs typeface="Arial"/>
                <a:sym typeface="Arial"/>
                <a:hlinkClick r:id="rId14"/>
              </a:rPr>
              <a:t> </a:t>
            </a:r>
            <a:r>
              <a:rPr lang="en" sz="600" u="sng">
                <a:solidFill>
                  <a:srgbClr val="FFFFFF"/>
                </a:solidFill>
                <a:latin typeface="Arial"/>
                <a:ea typeface="Arial"/>
                <a:cs typeface="Arial"/>
                <a:sym typeface="Arial"/>
                <a:hlinkClick r:id="rId14"/>
              </a:rPr>
              <a:t>https://www.mathworks.com/help/stats/gaussian-mixture-models-1.html</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39.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Beck, Christoph, and Julius Georgiou. “Wearable, Multimodal, Vitals Acquisition Unit for Intelligent Field Triage.” </a:t>
            </a:r>
            <a:r>
              <a:rPr lang="en" sz="600" i="1">
                <a:solidFill>
                  <a:srgbClr val="FFFFFF"/>
                </a:solidFill>
                <a:latin typeface="Arial"/>
                <a:ea typeface="Arial"/>
                <a:cs typeface="Arial"/>
                <a:sym typeface="Arial"/>
              </a:rPr>
              <a:t>Healthcare Technology Letters</a:t>
            </a:r>
            <a:r>
              <a:rPr lang="en" sz="600">
                <a:solidFill>
                  <a:srgbClr val="FFFFFF"/>
                </a:solidFill>
                <a:latin typeface="Arial"/>
                <a:ea typeface="Arial"/>
                <a:cs typeface="Arial"/>
                <a:sym typeface="Arial"/>
              </a:rPr>
              <a:t> 3, no. 3 (September 1, 2016): 189–96.</a:t>
            </a:r>
            <a:r>
              <a:rPr lang="en" sz="600">
                <a:solidFill>
                  <a:srgbClr val="FFFFFF"/>
                </a:solidFill>
                <a:uFill>
                  <a:noFill/>
                </a:uFill>
                <a:latin typeface="Arial"/>
                <a:ea typeface="Arial"/>
                <a:cs typeface="Arial"/>
                <a:sym typeface="Arial"/>
                <a:hlinkClick r:id="rId15"/>
              </a:rPr>
              <a:t> </a:t>
            </a:r>
            <a:r>
              <a:rPr lang="en" sz="600" u="sng">
                <a:solidFill>
                  <a:srgbClr val="FFFFFF"/>
                </a:solidFill>
                <a:latin typeface="Arial"/>
                <a:ea typeface="Arial"/>
                <a:cs typeface="Arial"/>
                <a:sym typeface="Arial"/>
                <a:hlinkClick r:id="rId15"/>
              </a:rPr>
              <a:t>https://doi.org/10.1049/htl.2016.0038</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40.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Cholewczynski, Mark W, Mark A Krizik, and Homer Glen. “(76) Inventors: Lillana Grajales, Bloomingdale, IL,” n.d., 13.</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41.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Li, Shih-Hong, Bor-Shing Lin, Chen-Han Tsai, Cheng-Ta Yang, and Bor-Shyh Lin. “Design of Wearable Breathing Sound Monitoring System for Real-Time Wheeze Detection.” </a:t>
            </a:r>
            <a:r>
              <a:rPr lang="en" sz="600" i="1">
                <a:solidFill>
                  <a:srgbClr val="FFFFFF"/>
                </a:solidFill>
                <a:latin typeface="Arial"/>
                <a:ea typeface="Arial"/>
                <a:cs typeface="Arial"/>
                <a:sym typeface="Arial"/>
              </a:rPr>
              <a:t>Sensors</a:t>
            </a:r>
            <a:r>
              <a:rPr lang="en" sz="600">
                <a:solidFill>
                  <a:srgbClr val="FFFFFF"/>
                </a:solidFill>
                <a:latin typeface="Arial"/>
                <a:ea typeface="Arial"/>
                <a:cs typeface="Arial"/>
                <a:sym typeface="Arial"/>
              </a:rPr>
              <a:t> 17, no. 12 (January 17, 2017): 171.</a:t>
            </a:r>
            <a:r>
              <a:rPr lang="en" sz="600">
                <a:solidFill>
                  <a:srgbClr val="FFFFFF"/>
                </a:solidFill>
                <a:uFill>
                  <a:noFill/>
                </a:uFill>
                <a:latin typeface="Arial"/>
                <a:ea typeface="Arial"/>
                <a:cs typeface="Arial"/>
                <a:sym typeface="Arial"/>
                <a:hlinkClick r:id="rId16"/>
              </a:rPr>
              <a:t> </a:t>
            </a:r>
            <a:r>
              <a:rPr lang="en" sz="600" u="sng">
                <a:solidFill>
                  <a:srgbClr val="FFFFFF"/>
                </a:solidFill>
                <a:latin typeface="Arial"/>
                <a:ea typeface="Arial"/>
                <a:cs typeface="Arial"/>
                <a:sym typeface="Arial"/>
                <a:hlinkClick r:id="rId16"/>
              </a:rPr>
              <a:t>https://doi.org/10.3390/s17010171</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42.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Natalia Migdal, Sam Felder, and Erlis Kllogjri. “Machine Learning Enabled Wearable Stethoscope,” January 29, 2018, 12.</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43.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Thomas E. Kaib, Shane S. Volpe, and John D. Macho. Method of Detecting Signal Clipping in a Wearable Ambulatory Medical Device. US 9204813 B2, n.d.</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44.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“AcuCurve Cane.” Accessed November 30, 2018.</a:t>
            </a:r>
            <a:r>
              <a:rPr lang="en" sz="600">
                <a:solidFill>
                  <a:srgbClr val="FFFFFF"/>
                </a:solidFill>
                <a:uFill>
                  <a:noFill/>
                </a:uFill>
                <a:latin typeface="Arial"/>
                <a:ea typeface="Arial"/>
                <a:cs typeface="Arial"/>
                <a:sym typeface="Arial"/>
                <a:hlinkClick r:id="rId17"/>
              </a:rPr>
              <a:t> </a:t>
            </a:r>
            <a:r>
              <a:rPr lang="en" sz="600" u="sng">
                <a:solidFill>
                  <a:srgbClr val="FFFFFF"/>
                </a:solidFill>
                <a:latin typeface="Arial"/>
                <a:ea typeface="Arial"/>
                <a:cs typeface="Arial"/>
                <a:sym typeface="Arial"/>
                <a:hlinkClick r:id="rId17"/>
              </a:rPr>
              <a:t>https://www.tptherapy.com/product/AcuCurve_Cane</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45.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backofficeshow. </a:t>
            </a:r>
            <a:r>
              <a:rPr lang="en" sz="600" i="1">
                <a:solidFill>
                  <a:srgbClr val="FFFFFF"/>
                </a:solidFill>
                <a:latin typeface="Arial"/>
                <a:ea typeface="Arial"/>
                <a:cs typeface="Arial"/>
                <a:sym typeface="Arial"/>
              </a:rPr>
              <a:t>TDL- Build Your Own Digital Stethoscope!</a:t>
            </a:r>
            <a:r>
              <a:rPr lang="en" sz="600">
                <a:solidFill>
                  <a:srgbClr val="FFFFFF"/>
                </a:solidFill>
                <a:latin typeface="Arial"/>
                <a:ea typeface="Arial"/>
                <a:cs typeface="Arial"/>
                <a:sym typeface="Arial"/>
              </a:rPr>
              <a:t> Accessed November 30, 2018.</a:t>
            </a:r>
            <a:r>
              <a:rPr lang="en" sz="600">
                <a:solidFill>
                  <a:srgbClr val="FFFFFF"/>
                </a:solidFill>
                <a:uFill>
                  <a:noFill/>
                </a:uFill>
                <a:latin typeface="Arial"/>
                <a:ea typeface="Arial"/>
                <a:cs typeface="Arial"/>
                <a:sym typeface="Arial"/>
                <a:hlinkClick r:id="rId18"/>
              </a:rPr>
              <a:t> </a:t>
            </a:r>
            <a:r>
              <a:rPr lang="en" sz="600" u="sng">
                <a:solidFill>
                  <a:srgbClr val="FFFFFF"/>
                </a:solidFill>
                <a:latin typeface="Arial"/>
                <a:ea typeface="Arial"/>
                <a:cs typeface="Arial"/>
                <a:sym typeface="Arial"/>
                <a:hlinkClick r:id="rId18"/>
              </a:rPr>
              <a:t>https://www.youtube.com/watch?v=-3n26AjNn6c</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46.     Grajales et. al. Wearable Auscultation System and Method. US 2006/0129067 A1, June 15, 2006.</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47.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“Trigger Point Cane - Google Search.” Accessed November 30, 2018.</a:t>
            </a:r>
            <a:r>
              <a:rPr lang="en" sz="600">
                <a:solidFill>
                  <a:srgbClr val="FFFFFF"/>
                </a:solidFill>
                <a:uFill>
                  <a:noFill/>
                </a:uFill>
                <a:latin typeface="Arial"/>
                <a:ea typeface="Arial"/>
                <a:cs typeface="Arial"/>
                <a:sym typeface="Arial"/>
                <a:hlinkClick r:id="rId19"/>
              </a:rPr>
              <a:t> </a:t>
            </a:r>
            <a:r>
              <a:rPr lang="en" sz="600" u="sng">
                <a:solidFill>
                  <a:srgbClr val="FFFFFF"/>
                </a:solidFill>
                <a:latin typeface="Arial"/>
                <a:ea typeface="Arial"/>
                <a:cs typeface="Arial"/>
                <a:sym typeface="Arial"/>
                <a:hlinkClick r:id="rId19"/>
              </a:rPr>
              <a:t>https://www.google.com/search?q=trigger+point+cane&amp;safe=active&amp;source=lnms&amp;tbm=isch&amp;sa=X&amp;ved=0ahUKEwjkw-Xxw_zeAhUBNKwKHYsUBvsQ_AUIDygC#imgdii=d7EwRPykuAUCVM:&amp;imgrc=mq6OHJgB9S54nM</a:t>
            </a:r>
            <a:r>
              <a:rPr lang="en" sz="600">
                <a:solidFill>
                  <a:srgbClr val="FFFFFF"/>
                </a:solidFill>
                <a:latin typeface="Arial"/>
                <a:ea typeface="Arial"/>
                <a:cs typeface="Arial"/>
                <a:sym typeface="Arial"/>
              </a:rPr>
              <a:t>.</a:t>
            </a:r>
            <a:endParaRPr sz="600">
              <a:solidFill>
                <a:srgbClr val="FFFFFF"/>
              </a:solidFill>
              <a:latin typeface="Arial"/>
              <a:ea typeface="Arial"/>
              <a:cs typeface="Arial"/>
              <a:sym typeface="Arial"/>
            </a:endParaRPr>
          </a:p>
          <a:p>
            <a:pPr marL="0" lvl="0" indent="0" algn="l" rtl="0">
              <a:lnSpc>
                <a:spcPct val="135000"/>
              </a:lnSpc>
              <a:spcBef>
                <a:spcPts val="0"/>
              </a:spcBef>
              <a:spcAft>
                <a:spcPts val="0"/>
              </a:spcAft>
              <a:buClr>
                <a:srgbClr val="000000"/>
              </a:buClr>
              <a:buSzPts val="1100"/>
              <a:buFont typeface="Arial"/>
              <a:buNone/>
            </a:pPr>
            <a:r>
              <a:rPr lang="en" sz="600">
                <a:solidFill>
                  <a:srgbClr val="FFFFFF"/>
                </a:solidFill>
                <a:latin typeface="Arial"/>
                <a:ea typeface="Arial"/>
                <a:cs typeface="Arial"/>
                <a:sym typeface="Arial"/>
              </a:rPr>
              <a:t>48. </a:t>
            </a:r>
            <a:r>
              <a:rPr lang="en" sz="600">
                <a:solidFill>
                  <a:schemeClr val="dk1"/>
                </a:solidFill>
                <a:latin typeface="Arial"/>
                <a:ea typeface="Arial"/>
                <a:cs typeface="Arial"/>
                <a:sym typeface="Arial"/>
              </a:rPr>
              <a:t>     </a:t>
            </a:r>
            <a:r>
              <a:rPr lang="en" sz="600">
                <a:solidFill>
                  <a:srgbClr val="FFFFFF"/>
                </a:solidFill>
                <a:latin typeface="Arial"/>
                <a:ea typeface="Arial"/>
                <a:cs typeface="Arial"/>
                <a:sym typeface="Arial"/>
              </a:rPr>
              <a:t>“Auscultation Points for Lung Sounds - Bing.” Accessed November 30, 2018. https://www.bing.com/images/search?view=detailV2&amp;ccid=WAcAbdHw&amp;id=128D38452722C9FBD1A0CCF0231487C4C18964AE&amp;thid=OIP.WAcAbdHwIoV0_4qe_p4nPQHaEK&amp;mediaurl=https%3a%2f%2fclassconnection.s3.amazonaws.com%2f246%2fflashcards%2f889246%2fjpg%2fper1326385417515.jpg&amp;exph=460&amp;expw=819&amp;q=auscultation+points+for+lung+sounds&amp;simid=608052854998500164&amp;selectedIndex=7&amp;ajaxhist=0.</a:t>
            </a:r>
            <a:endParaRPr sz="600">
              <a:solidFill>
                <a:srgbClr val="FFFFFF"/>
              </a:solidFill>
              <a:latin typeface="Arial"/>
              <a:ea typeface="Arial"/>
              <a:cs typeface="Arial"/>
              <a:sym typeface="Arial"/>
            </a:endParaRPr>
          </a:p>
          <a:p>
            <a:pPr marL="0" lvl="0" indent="0" algn="l" rtl="0">
              <a:spcBef>
                <a:spcPts val="0"/>
              </a:spcBef>
              <a:spcAft>
                <a:spcPts val="1600"/>
              </a:spcAft>
              <a:buNone/>
            </a:pPr>
            <a:endParaRPr>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7"/>
          <p:cNvSpPr txBox="1">
            <a:spLocks noGrp="1"/>
          </p:cNvSpPr>
          <p:nvPr>
            <p:ph type="title"/>
          </p:nvPr>
        </p:nvSpPr>
        <p:spPr>
          <a:xfrm>
            <a:off x="3564750" y="2285400"/>
            <a:ext cx="2014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Changes and Additions to Design Specifications</a:t>
            </a:r>
            <a:endParaRPr/>
          </a:p>
        </p:txBody>
      </p:sp>
      <p:sp>
        <p:nvSpPr>
          <p:cNvPr id="78" name="Google Shape;78;p16"/>
          <p:cNvSpPr txBox="1">
            <a:spLocks noGrp="1"/>
          </p:cNvSpPr>
          <p:nvPr>
            <p:ph type="body" idx="1"/>
          </p:nvPr>
        </p:nvSpPr>
        <p:spPr>
          <a:xfrm>
            <a:off x="311700" y="1017725"/>
            <a:ext cx="8520600" cy="909300"/>
          </a:xfrm>
          <a:prstGeom prst="rect">
            <a:avLst/>
          </a:prstGeom>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General Specifications</a:t>
            </a:r>
            <a:endParaRPr sz="1600"/>
          </a:p>
          <a:p>
            <a:pPr marL="914400" lvl="1" indent="-311150" algn="l" rtl="0">
              <a:spcBef>
                <a:spcPts val="0"/>
              </a:spcBef>
              <a:spcAft>
                <a:spcPts val="0"/>
              </a:spcAft>
              <a:buSzPts val="1300"/>
              <a:buChar char="○"/>
            </a:pPr>
            <a:r>
              <a:rPr lang="en" sz="1300"/>
              <a:t>Total Maximum Volume: 2,000 cm</a:t>
            </a:r>
            <a:r>
              <a:rPr lang="en" sz="1300" baseline="30000"/>
              <a:t>3</a:t>
            </a:r>
            <a:endParaRPr sz="1300"/>
          </a:p>
          <a:p>
            <a:pPr marL="914400" lvl="1" indent="-311150" algn="l" rtl="0">
              <a:spcBef>
                <a:spcPts val="0"/>
              </a:spcBef>
              <a:spcAft>
                <a:spcPts val="0"/>
              </a:spcAft>
              <a:buSzPts val="1300"/>
              <a:buChar char="○"/>
            </a:pPr>
            <a:r>
              <a:rPr lang="en" sz="1300" b="1">
                <a:highlight>
                  <a:srgbClr val="0B5394"/>
                </a:highlight>
              </a:rPr>
              <a:t>Duration used by Patient: 5 - 10 mins/day</a:t>
            </a:r>
            <a:endParaRPr sz="1300" b="1">
              <a:highlight>
                <a:srgbClr val="0B5394"/>
              </a:highlight>
            </a:endParaRPr>
          </a:p>
        </p:txBody>
      </p:sp>
      <p:sp>
        <p:nvSpPr>
          <p:cNvPr id="79" name="Google Shape;79;p16"/>
          <p:cNvSpPr txBox="1">
            <a:spLocks noGrp="1"/>
          </p:cNvSpPr>
          <p:nvPr>
            <p:ph type="body" idx="1"/>
          </p:nvPr>
        </p:nvSpPr>
        <p:spPr>
          <a:xfrm>
            <a:off x="311700" y="1748150"/>
            <a:ext cx="8520600" cy="1775400"/>
          </a:xfrm>
          <a:prstGeom prst="rect">
            <a:avLst/>
          </a:prstGeom>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Hardware - Sound Recording Platform Specifications</a:t>
            </a:r>
            <a:endParaRPr sz="1600"/>
          </a:p>
          <a:p>
            <a:pPr marL="914400" lvl="1" indent="-311150" algn="l" rtl="0">
              <a:spcBef>
                <a:spcPts val="0"/>
              </a:spcBef>
              <a:spcAft>
                <a:spcPts val="0"/>
              </a:spcAft>
              <a:buSzPts val="1300"/>
              <a:buChar char="○"/>
            </a:pPr>
            <a:r>
              <a:rPr lang="en" sz="1300" b="1">
                <a:highlight>
                  <a:srgbClr val="0B5394"/>
                </a:highlight>
              </a:rPr>
              <a:t>Computer Connection Interface: Bluetooth</a:t>
            </a:r>
            <a:endParaRPr sz="1300" b="1">
              <a:highlight>
                <a:srgbClr val="0B5394"/>
              </a:highlight>
            </a:endParaRPr>
          </a:p>
          <a:p>
            <a:pPr marL="914400" lvl="1" indent="-311150" algn="l" rtl="0">
              <a:spcBef>
                <a:spcPts val="0"/>
              </a:spcBef>
              <a:spcAft>
                <a:spcPts val="0"/>
              </a:spcAft>
              <a:buSzPts val="1300"/>
              <a:buChar char="○"/>
            </a:pPr>
            <a:r>
              <a:rPr lang="en" sz="1300"/>
              <a:t>Dimensions: 5 cm diameter</a:t>
            </a:r>
            <a:endParaRPr sz="1300"/>
          </a:p>
          <a:p>
            <a:pPr marL="914400" lvl="1" indent="-311150" algn="l" rtl="0">
              <a:spcBef>
                <a:spcPts val="0"/>
              </a:spcBef>
              <a:spcAft>
                <a:spcPts val="0"/>
              </a:spcAft>
              <a:buSzPts val="1300"/>
              <a:buChar char="○"/>
            </a:pPr>
            <a:r>
              <a:rPr lang="en" sz="1300" b="1">
                <a:highlight>
                  <a:srgbClr val="0B5394"/>
                </a:highlight>
              </a:rPr>
              <a:t>Sampling Location: 10 areas</a:t>
            </a:r>
            <a:endParaRPr sz="1300" b="1">
              <a:highlight>
                <a:srgbClr val="0B5394"/>
              </a:highlight>
            </a:endParaRPr>
          </a:p>
          <a:p>
            <a:pPr marL="914400" lvl="1" indent="-311150" algn="l" rtl="0">
              <a:spcBef>
                <a:spcPts val="0"/>
              </a:spcBef>
              <a:spcAft>
                <a:spcPts val="0"/>
              </a:spcAft>
              <a:buSzPts val="1300"/>
              <a:buChar char="○"/>
            </a:pPr>
            <a:r>
              <a:rPr lang="en" sz="1300"/>
              <a:t>Accuracy of placement: Within 6 cm</a:t>
            </a:r>
            <a:endParaRPr sz="1300"/>
          </a:p>
          <a:p>
            <a:pPr marL="914400" lvl="1" indent="-311150" algn="l" rtl="0">
              <a:spcBef>
                <a:spcPts val="0"/>
              </a:spcBef>
              <a:spcAft>
                <a:spcPts val="0"/>
              </a:spcAft>
              <a:buSzPts val="1300"/>
              <a:buChar char="○"/>
            </a:pPr>
            <a:r>
              <a:rPr lang="en" sz="1300"/>
              <a:t>Component weight: 0.5 lb</a:t>
            </a:r>
            <a:endParaRPr sz="1300"/>
          </a:p>
          <a:p>
            <a:pPr marL="914400" lvl="1" indent="-311150" algn="l" rtl="0">
              <a:spcBef>
                <a:spcPts val="0"/>
              </a:spcBef>
              <a:spcAft>
                <a:spcPts val="0"/>
              </a:spcAft>
              <a:buSzPts val="1300"/>
              <a:buChar char="○"/>
            </a:pPr>
            <a:r>
              <a:rPr lang="en" sz="1300"/>
              <a:t>Power Source: Internal Power</a:t>
            </a:r>
            <a:endParaRPr sz="1300"/>
          </a:p>
          <a:p>
            <a:pPr marL="457200" marR="0" lvl="0" indent="0" algn="l" rtl="0">
              <a:lnSpc>
                <a:spcPct val="115000"/>
              </a:lnSpc>
              <a:spcBef>
                <a:spcPts val="1600"/>
              </a:spcBef>
              <a:spcAft>
                <a:spcPts val="1600"/>
              </a:spcAft>
              <a:buNone/>
            </a:pPr>
            <a:endParaRPr sz="1300" b="1">
              <a:highlight>
                <a:srgbClr val="0B5394"/>
              </a:highlight>
            </a:endParaRPr>
          </a:p>
        </p:txBody>
      </p:sp>
      <p:sp>
        <p:nvSpPr>
          <p:cNvPr id="80" name="Google Shape;80;p16"/>
          <p:cNvSpPr txBox="1">
            <a:spLocks noGrp="1"/>
          </p:cNvSpPr>
          <p:nvPr>
            <p:ph type="body" idx="1"/>
          </p:nvPr>
        </p:nvSpPr>
        <p:spPr>
          <a:xfrm>
            <a:off x="311700" y="3371150"/>
            <a:ext cx="8520600" cy="909300"/>
          </a:xfrm>
          <a:prstGeom prst="rect">
            <a:avLst/>
          </a:prstGeom>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Hardware - Device Body Specifications</a:t>
            </a:r>
            <a:endParaRPr sz="1600"/>
          </a:p>
          <a:p>
            <a:pPr marL="914400" lvl="1" indent="-311150" algn="l" rtl="0">
              <a:spcBef>
                <a:spcPts val="0"/>
              </a:spcBef>
              <a:spcAft>
                <a:spcPts val="0"/>
              </a:spcAft>
              <a:buSzPts val="1300"/>
              <a:buChar char="○"/>
            </a:pPr>
            <a:r>
              <a:rPr lang="en" sz="1300"/>
              <a:t>Dimensions: Radial distance of 30 cm</a:t>
            </a:r>
            <a:endParaRPr sz="1300"/>
          </a:p>
          <a:p>
            <a:pPr marL="914400" lvl="1" indent="-311150" algn="l" rtl="0">
              <a:spcBef>
                <a:spcPts val="0"/>
              </a:spcBef>
              <a:spcAft>
                <a:spcPts val="0"/>
              </a:spcAft>
              <a:buSzPts val="1300"/>
              <a:buChar char="○"/>
            </a:pPr>
            <a:r>
              <a:rPr lang="en" sz="1300"/>
              <a:t>Component Weight: 2lb</a:t>
            </a:r>
            <a:endParaRPr sz="1300" b="1">
              <a:highlight>
                <a:srgbClr val="0B5394"/>
              </a:highlight>
            </a:endParaRPr>
          </a:p>
        </p:txBody>
      </p:sp>
      <p:sp>
        <p:nvSpPr>
          <p:cNvPr id="81" name="Google Shape;81;p16"/>
          <p:cNvSpPr txBox="1">
            <a:spLocks noGrp="1"/>
          </p:cNvSpPr>
          <p:nvPr>
            <p:ph type="body" idx="1"/>
          </p:nvPr>
        </p:nvSpPr>
        <p:spPr>
          <a:xfrm>
            <a:off x="311700" y="4096500"/>
            <a:ext cx="8520600" cy="1047000"/>
          </a:xfrm>
          <a:prstGeom prst="rect">
            <a:avLst/>
          </a:prstGeom>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Software Specifications</a:t>
            </a:r>
            <a:endParaRPr sz="1600"/>
          </a:p>
          <a:p>
            <a:pPr marL="914400" lvl="1" indent="-311150" algn="l" rtl="0">
              <a:spcBef>
                <a:spcPts val="0"/>
              </a:spcBef>
              <a:spcAft>
                <a:spcPts val="0"/>
              </a:spcAft>
              <a:buSzPts val="1300"/>
              <a:buChar char="○"/>
            </a:pPr>
            <a:r>
              <a:rPr lang="en" sz="1300" b="1">
                <a:highlight>
                  <a:srgbClr val="0B5394"/>
                </a:highlight>
              </a:rPr>
              <a:t>Accuracy: greater than 80%</a:t>
            </a:r>
            <a:endParaRPr sz="1300" b="1">
              <a:highlight>
                <a:srgbClr val="0B5394"/>
              </a:highlight>
            </a:endParaRPr>
          </a:p>
          <a:p>
            <a:pPr marL="914400" lvl="1" indent="-311150" algn="l" rtl="0">
              <a:spcBef>
                <a:spcPts val="0"/>
              </a:spcBef>
              <a:spcAft>
                <a:spcPts val="0"/>
              </a:spcAft>
              <a:buSzPts val="1300"/>
              <a:buChar char="○"/>
            </a:pPr>
            <a:r>
              <a:rPr lang="en" sz="1300" b="1">
                <a:highlight>
                  <a:srgbClr val="0B5394"/>
                </a:highlight>
              </a:rPr>
              <a:t>Classification Domains: Normal, Wheezing, Crackling</a:t>
            </a:r>
            <a:endParaRPr sz="1300" b="1">
              <a:highlight>
                <a:srgbClr val="0B5394"/>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Schedule</a:t>
            </a:r>
            <a:endParaRPr/>
          </a:p>
        </p:txBody>
      </p:sp>
      <p:pic>
        <p:nvPicPr>
          <p:cNvPr id="87" name="Google Shape;87;p17"/>
          <p:cNvPicPr preferRelativeResize="0"/>
          <p:nvPr/>
        </p:nvPicPr>
        <p:blipFill>
          <a:blip r:embed="rId3">
            <a:alphaModFix/>
          </a:blip>
          <a:stretch>
            <a:fillRect/>
          </a:stretch>
        </p:blipFill>
        <p:spPr>
          <a:xfrm>
            <a:off x="1781646" y="1252025"/>
            <a:ext cx="5580716" cy="34164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92" name="Google Shape;92;p18"/>
          <p:cNvGraphicFramePr/>
          <p:nvPr/>
        </p:nvGraphicFramePr>
        <p:xfrm>
          <a:off x="1711325" y="730250"/>
          <a:ext cx="7295100" cy="4205880"/>
        </p:xfrm>
        <a:graphic>
          <a:graphicData uri="http://schemas.openxmlformats.org/drawingml/2006/table">
            <a:tbl>
              <a:tblPr>
                <a:noFill/>
                <a:tableStyleId>{AB8024A7-2E5C-4705-893F-3005191AA6B8}</a:tableStyleId>
              </a:tblPr>
              <a:tblGrid>
                <a:gridCol w="1865850"/>
                <a:gridCol w="1809750"/>
                <a:gridCol w="1809750"/>
                <a:gridCol w="1809750"/>
              </a:tblGrid>
              <a:tr h="277175">
                <a:tc>
                  <a:txBody>
                    <a:bodyPr/>
                    <a:lstStyle/>
                    <a:p>
                      <a:pPr marL="0" lvl="0" indent="0" algn="l" rtl="0">
                        <a:lnSpc>
                          <a:spcPct val="100000"/>
                        </a:lnSpc>
                        <a:spcBef>
                          <a:spcPts val="0"/>
                        </a:spcBef>
                        <a:spcAft>
                          <a:spcPts val="0"/>
                        </a:spcAft>
                        <a:buNone/>
                      </a:pPr>
                      <a:endParaRPr sz="1100"/>
                    </a:p>
                  </a:txBody>
                  <a:tcPr marL="91425" marR="91425" marT="91425" marB="91425"/>
                </a:tc>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Loren</a:t>
                      </a:r>
                      <a:endParaRPr sz="1100" b="1"/>
                    </a:p>
                  </a:txBody>
                  <a:tcPr marL="91425" marR="91425" marT="91425" marB="91425"/>
                </a:tc>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Hannah</a:t>
                      </a:r>
                      <a:endParaRPr sz="1100" b="1"/>
                    </a:p>
                  </a:txBody>
                  <a:tcPr marL="91425" marR="91425" marT="91425" marB="91425"/>
                </a:tc>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Kevin</a:t>
                      </a:r>
                      <a:endParaRPr sz="1100" b="1"/>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Research</a:t>
                      </a:r>
                      <a:endParaRPr sz="1100" b="1"/>
                    </a:p>
                  </a:txBody>
                  <a:tcPr marL="91425" marR="91425" marT="91425" marB="91425"/>
                </a:tc>
                <a:tc>
                  <a:txBody>
                    <a:bodyPr/>
                    <a:lstStyle/>
                    <a:p>
                      <a:pPr marL="0" lvl="0" indent="0" algn="ctr" rtl="0">
                        <a:lnSpc>
                          <a:spcPct val="100000"/>
                        </a:lnSpc>
                        <a:spcBef>
                          <a:spcPts val="0"/>
                        </a:spcBef>
                        <a:spcAft>
                          <a:spcPts val="0"/>
                        </a:spcAft>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Mentor Outreach</a:t>
                      </a:r>
                      <a:endParaRPr sz="1100" b="1"/>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Website</a:t>
                      </a:r>
                      <a:endParaRPr sz="1100" b="1"/>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Brainstorming</a:t>
                      </a:r>
                      <a:endParaRPr sz="1100" b="1"/>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CAD Modeling</a:t>
                      </a:r>
                      <a:endParaRPr sz="1100" b="1"/>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Software Coding</a:t>
                      </a:r>
                      <a:endParaRPr sz="1100" b="1"/>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Prototyping</a:t>
                      </a:r>
                      <a:endParaRPr sz="1100" b="1"/>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Prototype Testing</a:t>
                      </a:r>
                      <a:endParaRPr sz="1100" b="1"/>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Preliminary Presentation</a:t>
                      </a:r>
                      <a:endParaRPr sz="1100" b="1"/>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Progress Presentations</a:t>
                      </a:r>
                      <a:endParaRPr sz="1100" b="1"/>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r>
              <a:tr h="277175">
                <a:tc>
                  <a:txBody>
                    <a:bodyPr/>
                    <a:lstStyle/>
                    <a:p>
                      <a:pPr marL="0" lvl="0" indent="0" algn="l" rtl="0">
                        <a:lnSpc>
                          <a:spcPct val="100000"/>
                        </a:lnSpc>
                        <a:spcBef>
                          <a:spcPts val="0"/>
                        </a:spcBef>
                        <a:spcAft>
                          <a:spcPts val="0"/>
                        </a:spcAft>
                        <a:buClr>
                          <a:srgbClr val="000000"/>
                        </a:buClr>
                        <a:buSzPts val="1100"/>
                        <a:buFont typeface="Arial"/>
                        <a:buNone/>
                      </a:pPr>
                      <a:r>
                        <a:rPr lang="en" sz="1100" b="1">
                          <a:solidFill>
                            <a:schemeClr val="accent3"/>
                          </a:solidFill>
                          <a:latin typeface="Average"/>
                          <a:ea typeface="Average"/>
                          <a:cs typeface="Average"/>
                          <a:sym typeface="Average"/>
                        </a:rPr>
                        <a:t>V &amp; V Presentation</a:t>
                      </a:r>
                      <a:endParaRPr sz="1100" b="1"/>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c>
                  <a:txBody>
                    <a:bodyPr/>
                    <a:lstStyle/>
                    <a:p>
                      <a:pPr marL="0" lvl="0" indent="0" algn="ctr" rtl="0">
                        <a:lnSpc>
                          <a:spcPct val="100000"/>
                        </a:lnSpc>
                        <a:spcBef>
                          <a:spcPts val="0"/>
                        </a:spcBef>
                        <a:spcAft>
                          <a:spcPts val="0"/>
                        </a:spcAft>
                        <a:buClr>
                          <a:srgbClr val="000000"/>
                        </a:buClr>
                        <a:buSzPts val="1100"/>
                        <a:buFont typeface="Arial"/>
                        <a:buNone/>
                      </a:pPr>
                      <a:r>
                        <a:rPr lang="en" sz="1100">
                          <a:solidFill>
                            <a:schemeClr val="accent3"/>
                          </a:solidFill>
                          <a:latin typeface="Average"/>
                          <a:ea typeface="Average"/>
                          <a:cs typeface="Average"/>
                          <a:sym typeface="Average"/>
                        </a:rPr>
                        <a:t>x</a:t>
                      </a:r>
                      <a:endParaRPr sz="1100"/>
                    </a:p>
                  </a:txBody>
                  <a:tcPr marL="91425" marR="91425" marT="91425" marB="91425"/>
                </a:tc>
                <a:tc>
                  <a:txBody>
                    <a:bodyPr/>
                    <a:lstStyle/>
                    <a:p>
                      <a:pPr marL="0" lvl="0" indent="0" algn="ctr" rtl="0">
                        <a:lnSpc>
                          <a:spcPct val="100000"/>
                        </a:lnSpc>
                        <a:spcBef>
                          <a:spcPts val="0"/>
                        </a:spcBef>
                        <a:spcAft>
                          <a:spcPts val="0"/>
                        </a:spcAft>
                        <a:buNone/>
                      </a:pPr>
                      <a:endParaRPr sz="1100"/>
                    </a:p>
                  </a:txBody>
                  <a:tcPr marL="91425" marR="91425" marT="91425" marB="91425"/>
                </a:tc>
              </a:tr>
            </a:tbl>
          </a:graphicData>
        </a:graphic>
      </p:graphicFrame>
      <p:sp>
        <p:nvSpPr>
          <p:cNvPr id="93" name="Google Shape;93;p18"/>
          <p:cNvSpPr/>
          <p:nvPr/>
        </p:nvSpPr>
        <p:spPr>
          <a:xfrm>
            <a:off x="1657366" y="671050"/>
            <a:ext cx="1910100" cy="407100"/>
          </a:xfrm>
          <a:prstGeom prst="rect">
            <a:avLst/>
          </a:pr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94" name="Google Shape;9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Responsibilities</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Design Alternatives</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5042"/>
          <a:stretch/>
        </p:blipFill>
        <p:spPr>
          <a:xfrm>
            <a:off x="6821597" y="1524000"/>
            <a:ext cx="2010703" cy="2082800"/>
          </a:xfrm>
          <a:prstGeom prst="rect">
            <a:avLst/>
          </a:prstGeom>
        </p:spPr>
      </p:pic>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Hardware Design Solutions - Single Location Recording</a:t>
            </a:r>
            <a:endParaRPr/>
          </a:p>
        </p:txBody>
      </p:sp>
      <p:sp>
        <p:nvSpPr>
          <p:cNvPr id="105" name="Google Shape;105;p20"/>
          <p:cNvSpPr txBox="1">
            <a:spLocks noGrp="1"/>
          </p:cNvSpPr>
          <p:nvPr>
            <p:ph type="body" idx="1"/>
          </p:nvPr>
        </p:nvSpPr>
        <p:spPr>
          <a:xfrm>
            <a:off x="175525" y="1366230"/>
            <a:ext cx="86568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AutoNum type="arabicPeriod"/>
            </a:pPr>
            <a:r>
              <a:rPr lang="en" sz="1600" dirty="0"/>
              <a:t>Trigger Point Cane with a Single Stethoscope Head</a:t>
            </a:r>
            <a:endParaRPr sz="1600" dirty="0"/>
          </a:p>
          <a:p>
            <a:pPr marL="457200" lvl="0" indent="-330200" algn="l" rtl="0">
              <a:lnSpc>
                <a:spcPct val="150000"/>
              </a:lnSpc>
              <a:spcBef>
                <a:spcPts val="0"/>
              </a:spcBef>
              <a:spcAft>
                <a:spcPts val="0"/>
              </a:spcAft>
              <a:buSzPts val="1600"/>
              <a:buAutoNum type="arabicPeriod"/>
            </a:pPr>
            <a:r>
              <a:rPr lang="en" sz="1600" dirty="0"/>
              <a:t>Vest with Singular Stethoscope Heads</a:t>
            </a:r>
            <a:endParaRPr sz="1600" dirty="0"/>
          </a:p>
          <a:p>
            <a:pPr marL="457200" lvl="0" indent="-330200" algn="l" rtl="0">
              <a:lnSpc>
                <a:spcPct val="150000"/>
              </a:lnSpc>
              <a:spcBef>
                <a:spcPts val="0"/>
              </a:spcBef>
              <a:spcAft>
                <a:spcPts val="0"/>
              </a:spcAft>
              <a:buSzPts val="1600"/>
              <a:buAutoNum type="arabicPeriod"/>
            </a:pPr>
            <a:r>
              <a:rPr lang="en" sz="1600" dirty="0"/>
              <a:t>Strap with a Horizontally Sliding Head</a:t>
            </a:r>
            <a:endParaRPr sz="1600" dirty="0"/>
          </a:p>
          <a:p>
            <a:pPr marL="457200" lvl="0" indent="-330200" algn="l" rtl="0">
              <a:lnSpc>
                <a:spcPct val="150000"/>
              </a:lnSpc>
              <a:spcBef>
                <a:spcPts val="0"/>
              </a:spcBef>
              <a:spcAft>
                <a:spcPts val="0"/>
              </a:spcAft>
              <a:buSzPts val="1600"/>
              <a:buAutoNum type="arabicPeriod"/>
            </a:pPr>
            <a:r>
              <a:rPr lang="en" sz="1600" dirty="0"/>
              <a:t>Suspenders with Vertically Sliding Heads</a:t>
            </a:r>
            <a:endParaRPr sz="1600" dirty="0"/>
          </a:p>
          <a:p>
            <a:pPr marL="457200" lvl="0" indent="-330200" algn="l" rtl="0">
              <a:lnSpc>
                <a:spcPct val="150000"/>
              </a:lnSpc>
              <a:spcBef>
                <a:spcPts val="0"/>
              </a:spcBef>
              <a:spcAft>
                <a:spcPts val="0"/>
              </a:spcAft>
              <a:buSzPts val="1600"/>
              <a:buAutoNum type="arabicPeriod"/>
            </a:pPr>
            <a:r>
              <a:rPr lang="en" sz="1600" dirty="0"/>
              <a:t>Velcro Band</a:t>
            </a:r>
            <a:endParaRPr sz="1600" dirty="0"/>
          </a:p>
          <a:p>
            <a:pPr marL="457200" lvl="0" indent="-330200" algn="l" rtl="0">
              <a:lnSpc>
                <a:spcPct val="150000"/>
              </a:lnSpc>
              <a:spcBef>
                <a:spcPts val="0"/>
              </a:spcBef>
              <a:spcAft>
                <a:spcPts val="0"/>
              </a:spcAft>
              <a:buSzPts val="1600"/>
              <a:buAutoNum type="arabicPeriod"/>
            </a:pPr>
            <a:r>
              <a:rPr lang="en" sz="1600" dirty="0"/>
              <a:t>Neck Strap / Attachment</a:t>
            </a:r>
            <a:endParaRPr sz="1600" b="1" dirty="0"/>
          </a:p>
        </p:txBody>
      </p:sp>
      <p:sp>
        <p:nvSpPr>
          <p:cNvPr id="107" name="Google Shape;107;p20"/>
          <p:cNvSpPr/>
          <p:nvPr/>
        </p:nvSpPr>
        <p:spPr>
          <a:xfrm>
            <a:off x="7337083" y="2743199"/>
            <a:ext cx="123623" cy="131911"/>
          </a:xfrm>
          <a:prstGeom prst="ellipse">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72863"/>
          <a:stretch/>
        </p:blipFill>
        <p:spPr>
          <a:xfrm>
            <a:off x="5054608" y="1524000"/>
            <a:ext cx="1560841" cy="2082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Hardware Design Solutions - Multi-Location Recording</a:t>
            </a:r>
            <a:endParaRPr/>
          </a:p>
        </p:txBody>
      </p:sp>
      <p:sp>
        <p:nvSpPr>
          <p:cNvPr id="113" name="Google Shape;113;p21"/>
          <p:cNvSpPr txBox="1">
            <a:spLocks noGrp="1"/>
          </p:cNvSpPr>
          <p:nvPr>
            <p:ph type="body" idx="1"/>
          </p:nvPr>
        </p:nvSpPr>
        <p:spPr>
          <a:xfrm>
            <a:off x="311700" y="1354355"/>
            <a:ext cx="49455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AutoNum type="arabicPeriod"/>
            </a:pPr>
            <a:r>
              <a:rPr lang="en" sz="1600" dirty="0"/>
              <a:t>Trigger Point Cane with a Multi-Stethoscope Giant Head</a:t>
            </a:r>
            <a:endParaRPr sz="1600" dirty="0"/>
          </a:p>
          <a:p>
            <a:pPr marL="457200" lvl="0" indent="-330200" algn="l" rtl="0">
              <a:lnSpc>
                <a:spcPct val="150000"/>
              </a:lnSpc>
              <a:spcBef>
                <a:spcPts val="0"/>
              </a:spcBef>
              <a:spcAft>
                <a:spcPts val="0"/>
              </a:spcAft>
              <a:buSzPts val="1600"/>
              <a:buAutoNum type="arabicPeriod"/>
            </a:pPr>
            <a:r>
              <a:rPr lang="en" sz="1600" dirty="0"/>
              <a:t>Vest with Scattered Stethoscope Heads + Microphones</a:t>
            </a:r>
            <a:endParaRPr sz="1600" dirty="0"/>
          </a:p>
          <a:p>
            <a:pPr marL="457200" lvl="0" indent="-330200" algn="l" rtl="0">
              <a:lnSpc>
                <a:spcPct val="150000"/>
              </a:lnSpc>
              <a:spcBef>
                <a:spcPts val="0"/>
              </a:spcBef>
              <a:spcAft>
                <a:spcPts val="0"/>
              </a:spcAft>
              <a:buSzPts val="1600"/>
              <a:buAutoNum type="arabicPeriod"/>
            </a:pPr>
            <a:r>
              <a:rPr lang="en" sz="1600" dirty="0"/>
              <a:t>Wall-Mounted Pad</a:t>
            </a:r>
            <a:endParaRPr sz="1600" dirty="0"/>
          </a:p>
          <a:p>
            <a:pPr marL="457200" lvl="0" indent="-330200" algn="l" rtl="0">
              <a:lnSpc>
                <a:spcPct val="150000"/>
              </a:lnSpc>
              <a:spcBef>
                <a:spcPts val="0"/>
              </a:spcBef>
              <a:spcAft>
                <a:spcPts val="0"/>
              </a:spcAft>
              <a:buSzPts val="1600"/>
              <a:buAutoNum type="arabicPeriod"/>
            </a:pPr>
            <a:r>
              <a:rPr lang="en" sz="1600" dirty="0"/>
              <a:t>Chair-Draped Pad</a:t>
            </a:r>
            <a:endParaRPr sz="1600" dirty="0"/>
          </a:p>
          <a:p>
            <a:pPr marL="457200" lvl="0" indent="-330200" algn="l" rtl="0">
              <a:lnSpc>
                <a:spcPct val="150000"/>
              </a:lnSpc>
              <a:spcBef>
                <a:spcPts val="0"/>
              </a:spcBef>
              <a:spcAft>
                <a:spcPts val="0"/>
              </a:spcAft>
              <a:buSzPts val="1600"/>
              <a:buAutoNum type="arabicPeriod"/>
            </a:pPr>
            <a:r>
              <a:rPr lang="en" sz="1600" dirty="0" err="1"/>
              <a:t>BackPad</a:t>
            </a:r>
            <a:endParaRPr sz="1600" dirty="0"/>
          </a:p>
          <a:p>
            <a:pPr marL="457200" lvl="0" indent="-330200" algn="l" rtl="0">
              <a:lnSpc>
                <a:spcPct val="150000"/>
              </a:lnSpc>
              <a:spcBef>
                <a:spcPts val="0"/>
              </a:spcBef>
              <a:spcAft>
                <a:spcPts val="0"/>
              </a:spcAft>
              <a:buSzPts val="1600"/>
              <a:buAutoNum type="arabicPeriod"/>
            </a:pPr>
            <a:r>
              <a:rPr lang="en" sz="1600" dirty="0"/>
              <a:t>Reverse Bib Pad</a:t>
            </a:r>
            <a:endParaRPr dirty="0"/>
          </a:p>
        </p:txBody>
      </p:sp>
      <p:pic>
        <p:nvPicPr>
          <p:cNvPr id="114" name="Google Shape;114;p21"/>
          <p:cNvPicPr preferRelativeResize="0"/>
          <p:nvPr/>
        </p:nvPicPr>
        <p:blipFill rotWithShape="1">
          <a:blip r:embed="rId3">
            <a:alphaModFix/>
          </a:blip>
          <a:srcRect r="55245"/>
          <a:stretch/>
        </p:blipFill>
        <p:spPr>
          <a:xfrm>
            <a:off x="5326882" y="1296900"/>
            <a:ext cx="3505426" cy="3216975"/>
          </a:xfrm>
          <a:prstGeom prst="rect">
            <a:avLst/>
          </a:prstGeom>
          <a:noFill/>
          <a:ln>
            <a:noFill/>
          </a:ln>
        </p:spPr>
      </p:pic>
      <p:sp>
        <p:nvSpPr>
          <p:cNvPr id="115" name="Google Shape;115;p21"/>
          <p:cNvSpPr/>
          <p:nvPr/>
        </p:nvSpPr>
        <p:spPr>
          <a:xfrm>
            <a:off x="6210234" y="2719829"/>
            <a:ext cx="258300" cy="281700"/>
          </a:xfrm>
          <a:prstGeom prst="ellipse">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1"/>
          <p:cNvSpPr/>
          <p:nvPr/>
        </p:nvSpPr>
        <p:spPr>
          <a:xfrm>
            <a:off x="6515484" y="2719816"/>
            <a:ext cx="258300" cy="281700"/>
          </a:xfrm>
          <a:prstGeom prst="ellipse">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1"/>
          <p:cNvSpPr/>
          <p:nvPr/>
        </p:nvSpPr>
        <p:spPr>
          <a:xfrm>
            <a:off x="6362559" y="3001529"/>
            <a:ext cx="258300" cy="281700"/>
          </a:xfrm>
          <a:prstGeom prst="ellipse">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3979</Words>
  <Application>Microsoft Macintosh PowerPoint</Application>
  <PresentationFormat>On-screen Show (16:9)</PresentationFormat>
  <Paragraphs>705</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Times New Roman</vt:lpstr>
      <vt:lpstr>Oswald</vt:lpstr>
      <vt:lpstr>Average</vt:lpstr>
      <vt:lpstr>Arial</vt:lpstr>
      <vt:lpstr>Slate</vt:lpstr>
      <vt:lpstr>Progress Presentation Remote Lung Auscultation Device</vt:lpstr>
      <vt:lpstr>Updated Need Statement</vt:lpstr>
      <vt:lpstr>Update Project Scope</vt:lpstr>
      <vt:lpstr>Changes and Additions to Design Specifications</vt:lpstr>
      <vt:lpstr>Design Schedule</vt:lpstr>
      <vt:lpstr>Team Responsibilities</vt:lpstr>
      <vt:lpstr>Design Alternatives</vt:lpstr>
      <vt:lpstr>Hardware Design Solutions - Single Location Recording</vt:lpstr>
      <vt:lpstr>Hardware Design Solutions - Multi-Location Recording</vt:lpstr>
      <vt:lpstr>Locations for Auscultation</vt:lpstr>
      <vt:lpstr>Trigger Point Cane</vt:lpstr>
      <vt:lpstr>Vest</vt:lpstr>
      <vt:lpstr>Strap &amp; Suspender</vt:lpstr>
      <vt:lpstr>Chest Band &amp; Neck Attachment</vt:lpstr>
      <vt:lpstr>Wall- / Chair- Mounted Pad</vt:lpstr>
      <vt:lpstr>BackPad</vt:lpstr>
      <vt:lpstr>Reverse Bib Pad</vt:lpstr>
      <vt:lpstr>Software Solutions: Neural Networks</vt:lpstr>
      <vt:lpstr>Software Solutions: Linear Algorithms</vt:lpstr>
      <vt:lpstr>Software Solutions: Decision Tree Algorithms</vt:lpstr>
      <vt:lpstr>Software Solutions: Nearest Neighbor Algorithms</vt:lpstr>
      <vt:lpstr>Software Solutions: Clustering Algorithms</vt:lpstr>
      <vt:lpstr>Analysis of Solutions</vt:lpstr>
      <vt:lpstr>Analysis of Hardware Solutions: 8 Critical Factors</vt:lpstr>
      <vt:lpstr>Pugh Chart: Hardware Solution</vt:lpstr>
      <vt:lpstr>PowerPoint Presentation</vt:lpstr>
      <vt:lpstr>Analysis of Software Solutions: 7 Critical Factors</vt:lpstr>
      <vt:lpstr>Pugh Chart: Real Time Classification</vt:lpstr>
      <vt:lpstr>Pugh Chart: Classification of Recordings</vt:lpstr>
      <vt:lpstr>Software  Solution Comparisons:</vt:lpstr>
      <vt:lpstr>Chosen Solution</vt:lpstr>
      <vt:lpstr>Hardware Specifics for Chosen Solution</vt:lpstr>
      <vt:lpstr>Software Specifics for Chosen Solution</vt:lpstr>
      <vt:lpstr>References</vt:lpstr>
      <vt:lpstr>References (cont.)</vt:lpstr>
      <vt:lpstr>Questions?</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Presentation Remote Lung Auscultation Device</dc:title>
  <cp:lastModifiedBy>Microsoft Office User</cp:lastModifiedBy>
  <cp:revision>6</cp:revision>
  <dcterms:modified xsi:type="dcterms:W3CDTF">2018-12-03T17:03:49Z</dcterms:modified>
</cp:coreProperties>
</file>