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3" r:id="rId2"/>
  </p:sldMasterIdLst>
  <p:notesMasterIdLst>
    <p:notesMasterId r:id="rId27"/>
  </p:notesMasterIdLst>
  <p:sldIdLst>
    <p:sldId id="256" r:id="rId3"/>
    <p:sldId id="261" r:id="rId4"/>
    <p:sldId id="258" r:id="rId5"/>
    <p:sldId id="260" r:id="rId6"/>
    <p:sldId id="259" r:id="rId7"/>
    <p:sldId id="262" r:id="rId8"/>
    <p:sldId id="266" r:id="rId9"/>
    <p:sldId id="268" r:id="rId10"/>
    <p:sldId id="269" r:id="rId11"/>
    <p:sldId id="271" r:id="rId12"/>
    <p:sldId id="272" r:id="rId13"/>
    <p:sldId id="281" r:id="rId14"/>
    <p:sldId id="282" r:id="rId15"/>
    <p:sldId id="283" r:id="rId16"/>
    <p:sldId id="284" r:id="rId17"/>
    <p:sldId id="285" r:id="rId18"/>
    <p:sldId id="287" r:id="rId19"/>
    <p:sldId id="275" r:id="rId20"/>
    <p:sldId id="274" r:id="rId21"/>
    <p:sldId id="276" r:id="rId22"/>
    <p:sldId id="278" r:id="rId23"/>
    <p:sldId id="279" r:id="rId24"/>
    <p:sldId id="286" r:id="rId25"/>
    <p:sldId id="280" r:id="rId26"/>
  </p:sldIdLst>
  <p:sldSz cx="12192000" cy="6858000"/>
  <p:notesSz cx="6858000" cy="105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23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52388"/>
          </a:xfrm>
          <a:prstGeom prst="rect">
            <a:avLst/>
          </a:prstGeom>
        </p:spPr>
        <p:txBody>
          <a:bodyPr vert="horz" lIns="91440" tIns="45720" rIns="91440" bIns="45720" rtlCol="0"/>
          <a:lstStyle>
            <a:lvl1pPr algn="r">
              <a:defRPr sz="1200"/>
            </a:lvl1pPr>
          </a:lstStyle>
          <a:p>
            <a:fld id="{627E5ED8-1ACD-4CE0-B792-82C61706F8EE}" type="datetimeFigureOut">
              <a:rPr lang="en-US"/>
              <a:t>10/8/2018</a:t>
            </a:fld>
            <a:endParaRPr lang="en-US"/>
          </a:p>
        </p:txBody>
      </p:sp>
      <p:sp>
        <p:nvSpPr>
          <p:cNvPr id="4" name="Slide Image Placeholder 3"/>
          <p:cNvSpPr>
            <a:spLocks noGrp="1" noRot="1" noChangeAspect="1"/>
          </p:cNvSpPr>
          <p:nvPr>
            <p:ph type="sldImg" idx="2"/>
          </p:nvPr>
        </p:nvSpPr>
        <p:spPr>
          <a:xfrm>
            <a:off x="3111500" y="131763"/>
            <a:ext cx="635000" cy="3571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09588"/>
            <a:ext cx="5486400" cy="4159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04888"/>
            <a:ext cx="2971800" cy="523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1004888"/>
            <a:ext cx="2971800" cy="52387"/>
          </a:xfrm>
          <a:prstGeom prst="rect">
            <a:avLst/>
          </a:prstGeom>
        </p:spPr>
        <p:txBody>
          <a:bodyPr vert="horz" lIns="91440" tIns="45720" rIns="91440" bIns="45720" rtlCol="0" anchor="b"/>
          <a:lstStyle>
            <a:lvl1pPr algn="r">
              <a:defRPr sz="1200"/>
            </a:lvl1pPr>
          </a:lstStyle>
          <a:p>
            <a:fld id="{DC3B506E-ADC8-4F35-9F93-0B52B8135328}" type="slidenum">
              <a:rPr lang="en-US"/>
              <a:t>‹#›</a:t>
            </a:fld>
            <a:endParaRPr lang="en-US"/>
          </a:p>
        </p:txBody>
      </p:sp>
    </p:spTree>
    <p:extLst>
      <p:ext uri="{BB962C8B-B14F-4D97-AF65-F5344CB8AC3E}">
        <p14:creationId xmlns:p14="http://schemas.microsoft.com/office/powerpoint/2010/main" val="2089152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LACK OF AFFORDABLE AND PORTABLE INSTRUMENTAITON FOR remotely monitoring lung sounds for </a:t>
            </a:r>
            <a:r>
              <a:rPr lang="en-US" dirty="0" err="1">
                <a:cs typeface="Calibri"/>
              </a:rPr>
              <a:t>telemedice</a:t>
            </a:r>
          </a:p>
        </p:txBody>
      </p:sp>
      <p:sp>
        <p:nvSpPr>
          <p:cNvPr id="4" name="Slide Number Placeholder 3"/>
          <p:cNvSpPr>
            <a:spLocks noGrp="1"/>
          </p:cNvSpPr>
          <p:nvPr>
            <p:ph type="sldNum" sz="quarter" idx="5"/>
          </p:nvPr>
        </p:nvSpPr>
        <p:spPr/>
        <p:txBody>
          <a:bodyPr/>
          <a:lstStyle/>
          <a:p>
            <a:fld id="{DC3B506E-ADC8-4F35-9F93-0B52B8135328}" type="slidenum">
              <a:rPr lang="en-US"/>
              <a:t>6</a:t>
            </a:fld>
            <a:endParaRPr lang="en-US"/>
          </a:p>
        </p:txBody>
      </p:sp>
    </p:spTree>
    <p:extLst>
      <p:ext uri="{BB962C8B-B14F-4D97-AF65-F5344CB8AC3E}">
        <p14:creationId xmlns:p14="http://schemas.microsoft.com/office/powerpoint/2010/main" val="3494263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Audio classification has been a topic in the computer science community for decades. Numerous algorithms from machine learning have been adapted to process sounds. For example, SVMs can classify </a:t>
            </a:r>
            <a:r>
              <a:rPr lang="en-US" dirty="0" err="1">
                <a:cs typeface="Calibri"/>
              </a:rPr>
              <a:t>environemtnal</a:t>
            </a:r>
            <a:r>
              <a:rPr lang="en-US" dirty="0">
                <a:cs typeface="Calibri"/>
              </a:rPr>
              <a:t> sounds with an accuracy of up to 90%</a:t>
            </a:r>
          </a:p>
        </p:txBody>
      </p:sp>
      <p:sp>
        <p:nvSpPr>
          <p:cNvPr id="4" name="Slide Number Placeholder 3"/>
          <p:cNvSpPr>
            <a:spLocks noGrp="1"/>
          </p:cNvSpPr>
          <p:nvPr>
            <p:ph type="sldNum" sz="quarter" idx="5"/>
          </p:nvPr>
        </p:nvSpPr>
        <p:spPr/>
        <p:txBody>
          <a:bodyPr/>
          <a:lstStyle/>
          <a:p>
            <a:fld id="{DC3B506E-ADC8-4F35-9F93-0B52B8135328}" type="slidenum">
              <a:rPr lang="en-US"/>
              <a:t>17</a:t>
            </a:fld>
            <a:endParaRPr lang="en-US"/>
          </a:p>
        </p:txBody>
      </p:sp>
    </p:spTree>
    <p:extLst>
      <p:ext uri="{BB962C8B-B14F-4D97-AF65-F5344CB8AC3E}">
        <p14:creationId xmlns:p14="http://schemas.microsoft.com/office/powerpoint/2010/main" val="1732236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Neural networks have also been used for audio classification. In a neural network, you &lt;bullet one&gt;. This allows them to find complex patterns from the data. However, these networks have extremely high computational cost, and in the past, most systems could only hand a handful of neurons spread across one or two layers. As a result, these networks were highly inaccurate and not effective. They often couldn't achieve accuracy rates over 50%</a:t>
            </a:r>
          </a:p>
          <a:p>
            <a:endParaRPr lang="en-US" dirty="0">
              <a:cs typeface="Calibri"/>
            </a:endParaRPr>
          </a:p>
          <a:p>
            <a:r>
              <a:rPr lang="en-US" dirty="0">
                <a:cs typeface="Calibri"/>
              </a:rPr>
              <a:t>Nonetheless, modern advancements in computational ability and mathematical formulae have revived the Neural Network, allowing for hundreds or even thousands of neurons across dozens of layers, creating the field of "deep learning". One popular network that has been applied to audio classification is the CNN, which adds additional convolution and pooling layers over the standard network layers. The convolution layer...</a:t>
            </a:r>
          </a:p>
        </p:txBody>
      </p:sp>
      <p:sp>
        <p:nvSpPr>
          <p:cNvPr id="4" name="Slide Number Placeholder 3"/>
          <p:cNvSpPr>
            <a:spLocks noGrp="1"/>
          </p:cNvSpPr>
          <p:nvPr>
            <p:ph type="sldNum" sz="quarter" idx="5"/>
          </p:nvPr>
        </p:nvSpPr>
        <p:spPr/>
        <p:txBody>
          <a:bodyPr/>
          <a:lstStyle/>
          <a:p>
            <a:fld id="{DC3B506E-ADC8-4F35-9F93-0B52B8135328}" type="slidenum">
              <a:rPr lang="en-US"/>
              <a:t>18</a:t>
            </a:fld>
            <a:endParaRPr lang="en-US"/>
          </a:p>
        </p:txBody>
      </p:sp>
    </p:spTree>
    <p:extLst>
      <p:ext uri="{BB962C8B-B14F-4D97-AF65-F5344CB8AC3E}">
        <p14:creationId xmlns:p14="http://schemas.microsoft.com/office/powerpoint/2010/main" val="1997213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is our </a:t>
            </a:r>
            <a:r>
              <a:rPr lang="en-US" dirty="0" err="1">
                <a:cs typeface="Calibri"/>
              </a:rPr>
              <a:t>gantt</a:t>
            </a:r>
            <a:r>
              <a:rPr lang="en-US" dirty="0">
                <a:cs typeface="Calibri"/>
              </a:rPr>
              <a:t> chart. We plan to have our concept brainstormed, selected and analyzed before the middle of November, after which we present our decisions at the progress report. Then, we plan to begin construction and programming at the beginning of December through early February. After testing the protype, we will present our </a:t>
            </a:r>
            <a:r>
              <a:rPr lang="en-US" dirty="0" err="1">
                <a:cs typeface="Calibri"/>
              </a:rPr>
              <a:t>resultsr</a:t>
            </a:r>
            <a:r>
              <a:rPr lang="en-US" dirty="0">
                <a:cs typeface="Calibri"/>
              </a:rPr>
              <a:t> at the V&amp;V presentation. Afterwards, we plan on updating, testing and analyzing the new prototype and presenting our results in the final report and poster presentation, which takes us to the end of </a:t>
            </a:r>
            <a:r>
              <a:rPr lang="en-US" dirty="0" err="1">
                <a:cs typeface="Calibri"/>
              </a:rPr>
              <a:t>april</a:t>
            </a:r>
            <a:r>
              <a:rPr lang="en-US" dirty="0">
                <a:cs typeface="Calibri"/>
              </a:rPr>
              <a:t> and beginning of </a:t>
            </a:r>
            <a:r>
              <a:rPr lang="en-US" dirty="0" err="1">
                <a:cs typeface="Calibri"/>
              </a:rPr>
              <a:t>may</a:t>
            </a:r>
            <a:r>
              <a:rPr lang="en-US" dirty="0">
                <a:cs typeface="Calibri"/>
              </a:rPr>
              <a:t>.</a:t>
            </a:r>
          </a:p>
        </p:txBody>
      </p:sp>
      <p:sp>
        <p:nvSpPr>
          <p:cNvPr id="4" name="Slide Number Placeholder 3"/>
          <p:cNvSpPr>
            <a:spLocks noGrp="1"/>
          </p:cNvSpPr>
          <p:nvPr>
            <p:ph type="sldNum" sz="quarter" idx="5"/>
          </p:nvPr>
        </p:nvSpPr>
        <p:spPr/>
        <p:txBody>
          <a:bodyPr/>
          <a:lstStyle/>
          <a:p>
            <a:fld id="{DC3B506E-ADC8-4F35-9F93-0B52B8135328}" type="slidenum">
              <a:rPr lang="en-US"/>
              <a:t>20</a:t>
            </a:fld>
            <a:endParaRPr lang="en-US"/>
          </a:p>
        </p:txBody>
      </p:sp>
    </p:spTree>
    <p:extLst>
      <p:ext uri="{BB962C8B-B14F-4D97-AF65-F5344CB8AC3E}">
        <p14:creationId xmlns:p14="http://schemas.microsoft.com/office/powerpoint/2010/main" val="4234483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Finally, we have the distribution of our responsibilities. </a:t>
            </a:r>
          </a:p>
        </p:txBody>
      </p:sp>
      <p:sp>
        <p:nvSpPr>
          <p:cNvPr id="4" name="Slide Number Placeholder 3"/>
          <p:cNvSpPr>
            <a:spLocks noGrp="1"/>
          </p:cNvSpPr>
          <p:nvPr>
            <p:ph type="sldNum" sz="quarter" idx="5"/>
          </p:nvPr>
        </p:nvSpPr>
        <p:spPr/>
        <p:txBody>
          <a:bodyPr/>
          <a:lstStyle/>
          <a:p>
            <a:fld id="{DC3B506E-ADC8-4F35-9F93-0B52B8135328}" type="slidenum">
              <a:rPr lang="en-US"/>
              <a:t>21</a:t>
            </a:fld>
            <a:endParaRPr lang="en-US"/>
          </a:p>
        </p:txBody>
      </p:sp>
    </p:spTree>
    <p:extLst>
      <p:ext uri="{BB962C8B-B14F-4D97-AF65-F5344CB8AC3E}">
        <p14:creationId xmlns:p14="http://schemas.microsoft.com/office/powerpoint/2010/main" val="60890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are our design specifications for the sound recording platform portion of our system</a:t>
            </a:r>
            <a:endParaRPr lang="en-US" dirty="0"/>
          </a:p>
        </p:txBody>
      </p:sp>
      <p:sp>
        <p:nvSpPr>
          <p:cNvPr id="4" name="Slide Number Placeholder 3"/>
          <p:cNvSpPr>
            <a:spLocks noGrp="1"/>
          </p:cNvSpPr>
          <p:nvPr>
            <p:ph type="sldNum" sz="quarter" idx="5"/>
          </p:nvPr>
        </p:nvSpPr>
        <p:spPr/>
        <p:txBody>
          <a:bodyPr/>
          <a:lstStyle/>
          <a:p>
            <a:fld id="{DC3B506E-ADC8-4F35-9F93-0B52B8135328}" type="slidenum">
              <a:rPr lang="en-US"/>
              <a:t>8</a:t>
            </a:fld>
            <a:endParaRPr lang="en-US"/>
          </a:p>
        </p:txBody>
      </p:sp>
    </p:spTree>
    <p:extLst>
      <p:ext uri="{BB962C8B-B14F-4D97-AF65-F5344CB8AC3E}">
        <p14:creationId xmlns:p14="http://schemas.microsoft.com/office/powerpoint/2010/main" val="123329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a:t>
            </a:r>
            <a:r>
              <a:rPr lang="en-US" dirty="0"/>
              <a:t>here are our design specifications for the computer and software side of the system</a:t>
            </a:r>
          </a:p>
          <a:p>
            <a:endParaRPr lang="en-US" dirty="0">
              <a:cs typeface="Calibri"/>
            </a:endParaRPr>
          </a:p>
        </p:txBody>
      </p:sp>
      <p:sp>
        <p:nvSpPr>
          <p:cNvPr id="4" name="Slide Number Placeholder 3"/>
          <p:cNvSpPr>
            <a:spLocks noGrp="1"/>
          </p:cNvSpPr>
          <p:nvPr>
            <p:ph type="sldNum" sz="quarter" idx="5"/>
          </p:nvPr>
        </p:nvSpPr>
        <p:spPr/>
        <p:txBody>
          <a:bodyPr/>
          <a:lstStyle/>
          <a:p>
            <a:fld id="{DC3B506E-ADC8-4F35-9F93-0B52B8135328}" type="slidenum">
              <a:rPr lang="en-US"/>
              <a:t>9</a:t>
            </a:fld>
            <a:endParaRPr lang="en-US"/>
          </a:p>
        </p:txBody>
      </p:sp>
    </p:spTree>
    <p:extLst>
      <p:ext uri="{BB962C8B-B14F-4D97-AF65-F5344CB8AC3E}">
        <p14:creationId xmlns:p14="http://schemas.microsoft.com/office/powerpoint/2010/main" val="141548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Next I will present some of the existing solutions that we have found</a:t>
            </a:r>
          </a:p>
        </p:txBody>
      </p:sp>
      <p:sp>
        <p:nvSpPr>
          <p:cNvPr id="4" name="Slide Number Placeholder 3"/>
          <p:cNvSpPr>
            <a:spLocks noGrp="1"/>
          </p:cNvSpPr>
          <p:nvPr>
            <p:ph type="sldNum" sz="quarter" idx="5"/>
          </p:nvPr>
        </p:nvSpPr>
        <p:spPr/>
        <p:txBody>
          <a:bodyPr/>
          <a:lstStyle/>
          <a:p>
            <a:fld id="{DC3B506E-ADC8-4F35-9F93-0B52B8135328}" type="slidenum">
              <a:rPr lang="en-US"/>
              <a:t>10</a:t>
            </a:fld>
            <a:endParaRPr lang="en-US"/>
          </a:p>
        </p:txBody>
      </p:sp>
    </p:spTree>
    <p:extLst>
      <p:ext uri="{BB962C8B-B14F-4D97-AF65-F5344CB8AC3E}">
        <p14:creationId xmlns:p14="http://schemas.microsoft.com/office/powerpoint/2010/main" val="165120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a digital accessory for normal stethoscopes that can reduce noise and amplify sound. Using </a:t>
            </a:r>
            <a:r>
              <a:rPr lang="en-US" dirty="0" err="1">
                <a:cs typeface="Calibri"/>
              </a:rPr>
              <a:t>bluethooth</a:t>
            </a:r>
            <a:r>
              <a:rPr lang="en-US" dirty="0">
                <a:cs typeface="Calibri"/>
              </a:rPr>
              <a:t>, it can record and transmit sound to a mobile device so that physicians can listen to it remotely</a:t>
            </a:r>
          </a:p>
        </p:txBody>
      </p:sp>
      <p:sp>
        <p:nvSpPr>
          <p:cNvPr id="4" name="Slide Number Placeholder 3"/>
          <p:cNvSpPr>
            <a:spLocks noGrp="1"/>
          </p:cNvSpPr>
          <p:nvPr>
            <p:ph type="sldNum" sz="quarter" idx="5"/>
          </p:nvPr>
        </p:nvSpPr>
        <p:spPr/>
        <p:txBody>
          <a:bodyPr/>
          <a:lstStyle/>
          <a:p>
            <a:fld id="{DC3B506E-ADC8-4F35-9F93-0B52B8135328}" type="slidenum">
              <a:rPr lang="en-US"/>
              <a:t>12</a:t>
            </a:fld>
            <a:endParaRPr lang="en-US"/>
          </a:p>
        </p:txBody>
      </p:sp>
    </p:spTree>
    <p:extLst>
      <p:ext uri="{BB962C8B-B14F-4D97-AF65-F5344CB8AC3E}">
        <p14:creationId xmlns:p14="http://schemas.microsoft.com/office/powerpoint/2010/main" val="3247943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Purely digital scope that is designed for the consumer rather than the physician, that records the sounds to be accessed </a:t>
            </a:r>
          </a:p>
        </p:txBody>
      </p:sp>
      <p:sp>
        <p:nvSpPr>
          <p:cNvPr id="4" name="Slide Number Placeholder 3"/>
          <p:cNvSpPr>
            <a:spLocks noGrp="1"/>
          </p:cNvSpPr>
          <p:nvPr>
            <p:ph type="sldNum" sz="quarter" idx="5"/>
          </p:nvPr>
        </p:nvSpPr>
        <p:spPr/>
        <p:txBody>
          <a:bodyPr/>
          <a:lstStyle/>
          <a:p>
            <a:fld id="{DC3B506E-ADC8-4F35-9F93-0B52B8135328}" type="slidenum">
              <a:rPr lang="en-US"/>
              <a:t>‹#›</a:t>
            </a:fld>
            <a:endParaRPr lang="en-US"/>
          </a:p>
        </p:txBody>
      </p:sp>
    </p:spTree>
    <p:extLst>
      <p:ext uri="{BB962C8B-B14F-4D97-AF65-F5344CB8AC3E}">
        <p14:creationId xmlns:p14="http://schemas.microsoft.com/office/powerpoint/2010/main" val="287127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TLO stethoscope only consists of the stethoscope head, which allows it to be compact and highly portable. … Additionally, it come with a built in noise-filtration system, allowing it to attain a very clear signal</a:t>
            </a:r>
          </a:p>
        </p:txBody>
      </p:sp>
      <p:sp>
        <p:nvSpPr>
          <p:cNvPr id="4" name="Slide Number Placeholder 3"/>
          <p:cNvSpPr>
            <a:spLocks noGrp="1"/>
          </p:cNvSpPr>
          <p:nvPr>
            <p:ph type="sldNum" sz="quarter" idx="5"/>
          </p:nvPr>
        </p:nvSpPr>
        <p:spPr/>
        <p:txBody>
          <a:bodyPr/>
          <a:lstStyle/>
          <a:p>
            <a:fld id="{DC3B506E-ADC8-4F35-9F93-0B52B8135328}" type="slidenum">
              <a:rPr lang="en-US"/>
              <a:t>14</a:t>
            </a:fld>
            <a:endParaRPr lang="en-US"/>
          </a:p>
        </p:txBody>
      </p:sp>
    </p:spTree>
    <p:extLst>
      <p:ext uri="{BB962C8B-B14F-4D97-AF65-F5344CB8AC3E}">
        <p14:creationId xmlns:p14="http://schemas.microsoft.com/office/powerpoint/2010/main" val="1163342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AMD interactive stethoscope is purely digital, connecting directly to the computer to power it, listen to lung sounds, and control the volume and frequency filters.</a:t>
            </a:r>
          </a:p>
        </p:txBody>
      </p:sp>
      <p:sp>
        <p:nvSpPr>
          <p:cNvPr id="4" name="Slide Number Placeholder 3"/>
          <p:cNvSpPr>
            <a:spLocks noGrp="1"/>
          </p:cNvSpPr>
          <p:nvPr>
            <p:ph type="sldNum" sz="quarter" idx="5"/>
          </p:nvPr>
        </p:nvSpPr>
        <p:spPr/>
        <p:txBody>
          <a:bodyPr/>
          <a:lstStyle/>
          <a:p>
            <a:fld id="{DC3B506E-ADC8-4F35-9F93-0B52B8135328}" type="slidenum">
              <a:rPr lang="en-US"/>
              <a:t>‹#›</a:t>
            </a:fld>
            <a:endParaRPr lang="en-US"/>
          </a:p>
        </p:txBody>
      </p:sp>
    </p:spTree>
    <p:extLst>
      <p:ext uri="{BB962C8B-B14F-4D97-AF65-F5344CB8AC3E}">
        <p14:creationId xmlns:p14="http://schemas.microsoft.com/office/powerpoint/2010/main" val="22405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Elegant Medical Electronic Stethoscope uses an electrical signal to transmit the sound to the ear piece, giving more clarity and precision of the desired sound signal.</a:t>
            </a:r>
          </a:p>
        </p:txBody>
      </p:sp>
      <p:sp>
        <p:nvSpPr>
          <p:cNvPr id="4" name="Slide Number Placeholder 3"/>
          <p:cNvSpPr>
            <a:spLocks noGrp="1"/>
          </p:cNvSpPr>
          <p:nvPr>
            <p:ph type="sldNum" sz="quarter" idx="5"/>
          </p:nvPr>
        </p:nvSpPr>
        <p:spPr/>
        <p:txBody>
          <a:bodyPr/>
          <a:lstStyle/>
          <a:p>
            <a:fld id="{DC3B506E-ADC8-4F35-9F93-0B52B8135328}" type="slidenum">
              <a:rPr lang="en-US"/>
              <a:t>‹#›</a:t>
            </a:fld>
            <a:endParaRPr lang="en-US"/>
          </a:p>
        </p:txBody>
      </p:sp>
    </p:spTree>
    <p:extLst>
      <p:ext uri="{BB962C8B-B14F-4D97-AF65-F5344CB8AC3E}">
        <p14:creationId xmlns:p14="http://schemas.microsoft.com/office/powerpoint/2010/main" val="427834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dirty="0"/>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9138BEEA-5538-4A5B-A43F-E772EA7EF27B}" type="datetimeFigureOut">
              <a:rPr lang="en-US" smtClean="0"/>
              <a:t>10/8/2018</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5D158A5D-CC1A-4222-B153-A075ECC6E378}" type="slidenum">
              <a:rPr lang="en-US" smtClean="0"/>
              <a:t>‹#›</a:t>
            </a:fld>
            <a:endParaRPr lang="en-US"/>
          </a:p>
        </p:txBody>
      </p:sp>
    </p:spTree>
    <p:extLst>
      <p:ext uri="{BB962C8B-B14F-4D97-AF65-F5344CB8AC3E}">
        <p14:creationId xmlns:p14="http://schemas.microsoft.com/office/powerpoint/2010/main" val="21587258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9138BEEA-5538-4A5B-A43F-E772EA7EF27B}"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58A5D-CC1A-4222-B153-A075ECC6E378}" type="slidenum">
              <a:rPr lang="en-US" smtClean="0"/>
              <a:t>‹#›</a:t>
            </a:fld>
            <a:endParaRPr lang="en-US"/>
          </a:p>
        </p:txBody>
      </p:sp>
    </p:spTree>
    <p:extLst>
      <p:ext uri="{BB962C8B-B14F-4D97-AF65-F5344CB8AC3E}">
        <p14:creationId xmlns:p14="http://schemas.microsoft.com/office/powerpoint/2010/main" val="1189908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138BEEA-5538-4A5B-A43F-E772EA7EF27B}"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8A5D-CC1A-4222-B153-A075ECC6E378}" type="slidenum">
              <a:rPr lang="en-US" smtClean="0"/>
              <a:t>‹#›</a:t>
            </a:fld>
            <a:endParaRPr lang="en-US"/>
          </a:p>
        </p:txBody>
      </p:sp>
    </p:spTree>
    <p:extLst>
      <p:ext uri="{BB962C8B-B14F-4D97-AF65-F5344CB8AC3E}">
        <p14:creationId xmlns:p14="http://schemas.microsoft.com/office/powerpoint/2010/main" val="1479243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138BEEA-5538-4A5B-A43F-E772EA7EF27B}"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8A5D-CC1A-4222-B153-A075ECC6E378}" type="slidenum">
              <a:rPr lang="en-US" smtClean="0"/>
              <a:t>‹#›</a:t>
            </a:fld>
            <a:endParaRPr lang="en-US"/>
          </a:p>
        </p:txBody>
      </p:sp>
    </p:spTree>
    <p:extLst>
      <p:ext uri="{BB962C8B-B14F-4D97-AF65-F5344CB8AC3E}">
        <p14:creationId xmlns:p14="http://schemas.microsoft.com/office/powerpoint/2010/main" val="470640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138BEEA-5538-4A5B-A43F-E772EA7EF27B}"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8A5D-CC1A-4222-B153-A075ECC6E378}" type="slidenum">
              <a:rPr lang="en-US" smtClean="0"/>
              <a:t>‹#›</a:t>
            </a:fld>
            <a:endParaRPr lang="en-US"/>
          </a:p>
        </p:txBody>
      </p:sp>
    </p:spTree>
    <p:extLst>
      <p:ext uri="{BB962C8B-B14F-4D97-AF65-F5344CB8AC3E}">
        <p14:creationId xmlns:p14="http://schemas.microsoft.com/office/powerpoint/2010/main" val="2994187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dirty="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138BEEA-5538-4A5B-A43F-E772EA7EF27B}"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8A5D-CC1A-4222-B153-A075ECC6E378}" type="slidenum">
              <a:rPr lang="en-US" smtClean="0"/>
              <a:t>‹#›</a:t>
            </a:fld>
            <a:endParaRPr lang="en-US"/>
          </a:p>
        </p:txBody>
      </p:sp>
    </p:spTree>
    <p:extLst>
      <p:ext uri="{BB962C8B-B14F-4D97-AF65-F5344CB8AC3E}">
        <p14:creationId xmlns:p14="http://schemas.microsoft.com/office/powerpoint/2010/main" val="3099535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138BEEA-5538-4A5B-A43F-E772EA7EF27B}"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8A5D-CC1A-4222-B153-A075ECC6E378}" type="slidenum">
              <a:rPr lang="en-US" smtClean="0"/>
              <a:t>‹#›</a:t>
            </a:fld>
            <a:endParaRPr lang="en-US"/>
          </a:p>
        </p:txBody>
      </p:sp>
    </p:spTree>
    <p:extLst>
      <p:ext uri="{BB962C8B-B14F-4D97-AF65-F5344CB8AC3E}">
        <p14:creationId xmlns:p14="http://schemas.microsoft.com/office/powerpoint/2010/main" val="449393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138BEEA-5538-4A5B-A43F-E772EA7EF27B}"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8A5D-CC1A-4222-B153-A075ECC6E378}" type="slidenum">
              <a:rPr lang="en-US" smtClean="0"/>
              <a:t>‹#›</a:t>
            </a:fld>
            <a:endParaRPr lang="en-US"/>
          </a:p>
        </p:txBody>
      </p:sp>
    </p:spTree>
    <p:extLst>
      <p:ext uri="{BB962C8B-B14F-4D97-AF65-F5344CB8AC3E}">
        <p14:creationId xmlns:p14="http://schemas.microsoft.com/office/powerpoint/2010/main" val="1103425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138BEEA-5538-4A5B-A43F-E772EA7EF27B}"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8A5D-CC1A-4222-B153-A075ECC6E378}" type="slidenum">
              <a:rPr lang="en-US" smtClean="0"/>
              <a:t>‹#›</a:t>
            </a:fld>
            <a:endParaRPr lang="en-US"/>
          </a:p>
        </p:txBody>
      </p:sp>
    </p:spTree>
    <p:extLst>
      <p:ext uri="{BB962C8B-B14F-4D97-AF65-F5344CB8AC3E}">
        <p14:creationId xmlns:p14="http://schemas.microsoft.com/office/powerpoint/2010/main" val="32897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138BEEA-5538-4A5B-A43F-E772EA7EF27B}"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8A5D-CC1A-4222-B153-A075ECC6E378}" type="slidenum">
              <a:rPr lang="en-US" smtClean="0"/>
              <a:t>‹#›</a:t>
            </a:fld>
            <a:endParaRPr lang="en-US"/>
          </a:p>
        </p:txBody>
      </p:sp>
    </p:spTree>
    <p:extLst>
      <p:ext uri="{BB962C8B-B14F-4D97-AF65-F5344CB8AC3E}">
        <p14:creationId xmlns:p14="http://schemas.microsoft.com/office/powerpoint/2010/main" val="70960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138BEEA-5538-4A5B-A43F-E772EA7EF27B}" type="datetimeFigureOut">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8A5D-CC1A-4222-B153-A075ECC6E378}" type="slidenum">
              <a:rPr lang="en-US" smtClean="0"/>
              <a:t>‹#›</a:t>
            </a:fld>
            <a:endParaRPr lang="en-US"/>
          </a:p>
        </p:txBody>
      </p:sp>
    </p:spTree>
    <p:extLst>
      <p:ext uri="{BB962C8B-B14F-4D97-AF65-F5344CB8AC3E}">
        <p14:creationId xmlns:p14="http://schemas.microsoft.com/office/powerpoint/2010/main" val="65022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138BEEA-5538-4A5B-A43F-E772EA7EF27B}"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58A5D-CC1A-4222-B153-A075ECC6E378}" type="slidenum">
              <a:rPr lang="en-US" smtClean="0"/>
              <a:t>‹#›</a:t>
            </a:fld>
            <a:endParaRPr lang="en-US"/>
          </a:p>
        </p:txBody>
      </p:sp>
    </p:spTree>
    <p:extLst>
      <p:ext uri="{BB962C8B-B14F-4D97-AF65-F5344CB8AC3E}">
        <p14:creationId xmlns:p14="http://schemas.microsoft.com/office/powerpoint/2010/main" val="3197883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138BEEA-5538-4A5B-A43F-E772EA7EF27B}" type="datetimeFigureOut">
              <a:rPr lang="en-US" smtClean="0"/>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158A5D-CC1A-4222-B153-A075ECC6E378}" type="slidenum">
              <a:rPr lang="en-US" smtClean="0"/>
              <a:t>‹#›</a:t>
            </a:fld>
            <a:endParaRPr lang="en-US"/>
          </a:p>
        </p:txBody>
      </p:sp>
    </p:spTree>
    <p:extLst>
      <p:ext uri="{BB962C8B-B14F-4D97-AF65-F5344CB8AC3E}">
        <p14:creationId xmlns:p14="http://schemas.microsoft.com/office/powerpoint/2010/main" val="54262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138BEEA-5538-4A5B-A43F-E772EA7EF27B}" type="datetimeFigureOut">
              <a:rPr lang="en-US" smtClean="0"/>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158A5D-CC1A-4222-B153-A075ECC6E378}" type="slidenum">
              <a:rPr lang="en-US" smtClean="0"/>
              <a:t>‹#›</a:t>
            </a:fld>
            <a:endParaRPr lang="en-US"/>
          </a:p>
        </p:txBody>
      </p:sp>
    </p:spTree>
    <p:extLst>
      <p:ext uri="{BB962C8B-B14F-4D97-AF65-F5344CB8AC3E}">
        <p14:creationId xmlns:p14="http://schemas.microsoft.com/office/powerpoint/2010/main" val="426401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138BEEA-5538-4A5B-A43F-E772EA7EF27B}" type="datetimeFigureOut">
              <a:rPr lang="en-US" smtClean="0"/>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158A5D-CC1A-4222-B153-A075ECC6E378}" type="slidenum">
              <a:rPr lang="en-US" smtClean="0"/>
              <a:t>‹#›</a:t>
            </a:fld>
            <a:endParaRPr lang="en-US"/>
          </a:p>
        </p:txBody>
      </p:sp>
    </p:spTree>
    <p:extLst>
      <p:ext uri="{BB962C8B-B14F-4D97-AF65-F5344CB8AC3E}">
        <p14:creationId xmlns:p14="http://schemas.microsoft.com/office/powerpoint/2010/main" val="38392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9138BEEA-5538-4A5B-A43F-E772EA7EF27B}"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58A5D-CC1A-4222-B153-A075ECC6E378}" type="slidenum">
              <a:rPr lang="en-US" smtClean="0"/>
              <a:t>‹#›</a:t>
            </a:fld>
            <a:endParaRPr lang="en-US"/>
          </a:p>
        </p:txBody>
      </p:sp>
    </p:spTree>
    <p:extLst>
      <p:ext uri="{BB962C8B-B14F-4D97-AF65-F5344CB8AC3E}">
        <p14:creationId xmlns:p14="http://schemas.microsoft.com/office/powerpoint/2010/main" val="336759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9138BEEA-5538-4A5B-A43F-E772EA7EF27B}" type="datetimeFigureOut">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58A5D-CC1A-4222-B153-A075ECC6E378}" type="slidenum">
              <a:rPr lang="en-US" smtClean="0"/>
              <a:t>‹#›</a:t>
            </a:fld>
            <a:endParaRPr lang="en-US"/>
          </a:p>
        </p:txBody>
      </p:sp>
    </p:spTree>
    <p:extLst>
      <p:ext uri="{BB962C8B-B14F-4D97-AF65-F5344CB8AC3E}">
        <p14:creationId xmlns:p14="http://schemas.microsoft.com/office/powerpoint/2010/main" val="140854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38BEEA-5538-4A5B-A43F-E772EA7EF27B}" type="datetimeFigureOut">
              <a:rPr lang="en-US" smtClean="0"/>
              <a:t>10/8/2018</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158A5D-CC1A-4222-B153-A075ECC6E378}" type="slidenum">
              <a:rPr lang="en-US" smtClean="0"/>
              <a:t>‹#›</a:t>
            </a:fld>
            <a:endParaRPr lang="en-US"/>
          </a:p>
        </p:txBody>
      </p:sp>
    </p:spTree>
    <p:extLst>
      <p:ext uri="{BB962C8B-B14F-4D97-AF65-F5344CB8AC3E}">
        <p14:creationId xmlns:p14="http://schemas.microsoft.com/office/powerpoint/2010/main" val="4190908912"/>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3" Type="http://schemas.openxmlformats.org/officeDocument/2006/relationships/hyperlink" Target="https://patents.google.com/patent/US9848848B2/en?q=thinklab&amp;q=bluetooth&amp;q=stethoscope&amp;oq=thinklab+bluetooth+stethoscope" TargetMode="External"/><Relationship Id="rId18" Type="http://schemas.openxmlformats.org/officeDocument/2006/relationships/hyperlink" Target="https://doi.org/10.1109/ISSMD.2004.1689568" TargetMode="External"/><Relationship Id="rId26" Type="http://schemas.openxmlformats.org/officeDocument/2006/relationships/hyperlink" Target="https://doi.org/10.1023/B:JOMS.0000044968.45013.ce" TargetMode="External"/><Relationship Id="rId3" Type="http://schemas.openxmlformats.org/officeDocument/2006/relationships/hyperlink" Target="http://www.mercyvirtual.net/about/" TargetMode="External"/><Relationship Id="rId21" Type="http://schemas.openxmlformats.org/officeDocument/2006/relationships/hyperlink" Target="https://www.easyauscultation.com/lung-sounds" TargetMode="External"/><Relationship Id="rId34" Type="http://schemas.openxmlformats.org/officeDocument/2006/relationships/hyperlink" Target="https://www.tytocare.com/tytohome/" TargetMode="External"/><Relationship Id="rId7" Type="http://schemas.openxmlformats.org/officeDocument/2006/relationships/hyperlink" Target="https://doi.org/10.1007/BF00994018" TargetMode="External"/><Relationship Id="rId12" Type="http://schemas.openxmlformats.org/officeDocument/2006/relationships/hyperlink" Target="https://ekodevices.com/core/" TargetMode="External"/><Relationship Id="rId17" Type="http://schemas.openxmlformats.org/officeDocument/2006/relationships/hyperlink" Target="https://www.technologyreview.com/s/513696/deep-learning/" TargetMode="External"/><Relationship Id="rId25" Type="http://schemas.openxmlformats.org/officeDocument/2006/relationships/hyperlink" Target="https://doi.org/10.1109/MLSP.2015.7324337" TargetMode="External"/><Relationship Id="rId33" Type="http://schemas.openxmlformats.org/officeDocument/2006/relationships/hyperlink" Target="https://www.thinklabs.com/one-digital-stethoscope" TargetMode="External"/><Relationship Id="rId2" Type="http://schemas.openxmlformats.org/officeDocument/2006/relationships/hyperlink" Target="https://doi.org/10.1109/TASLP.2014.2339736" TargetMode="External"/><Relationship Id="rId16" Type="http://schemas.openxmlformats.org/officeDocument/2006/relationships/hyperlink" Target="https://patents.google.com/patent/US20140153730A1/en?q=thinklab&amp;q=bluetooth&amp;q=stethoscope&amp;oq=thinklab+bluetooth+stethoscope" TargetMode="External"/><Relationship Id="rId20" Type="http://schemas.openxmlformats.org/officeDocument/2006/relationships/hyperlink" Target="https://doi.org/10.1016/j.cmpb.2018.03.002" TargetMode="External"/><Relationship Id="rId29" Type="http://schemas.openxmlformats.org/officeDocument/2006/relationships/hyperlink" Target="http://mathworld.wolfram.com/Convolution.html" TargetMode="External"/><Relationship Id="rId1" Type="http://schemas.openxmlformats.org/officeDocument/2006/relationships/slideLayout" Target="../slideLayouts/slideLayout2.xml"/><Relationship Id="rId6" Type="http://schemas.openxmlformats.org/officeDocument/2006/relationships/hyperlink" Target="https://doi.org/10.1017/S1355771801002126" TargetMode="External"/><Relationship Id="rId11" Type="http://schemas.openxmlformats.org/officeDocument/2006/relationships/hyperlink" Target="http://hdl.handle.net/1854/LU-1989534" TargetMode="External"/><Relationship Id="rId24" Type="http://schemas.openxmlformats.org/officeDocument/2006/relationships/hyperlink" Target="https://patents.google.com/patent/US9770224B2/en?q=eko&amp;q=stethoscope&amp;oq=eko+stethoscope" TargetMode="External"/><Relationship Id="rId32" Type="http://schemas.openxmlformats.org/officeDocument/2006/relationships/hyperlink" Target="https://patents.google.com/patent/CN107945817A/en?oq=CN107945817A" TargetMode="External"/><Relationship Id="rId5" Type="http://schemas.openxmlformats.org/officeDocument/2006/relationships/hyperlink" Target="https://medcitynews.com/2018/01/4-digital-stethoscope-businesses-want-transform-healthcare/" TargetMode="External"/><Relationship Id="rId15" Type="http://schemas.openxmlformats.org/officeDocument/2006/relationships/hyperlink" Target="https://doi.org/10.1109/TNN.2002.806626" TargetMode="External"/><Relationship Id="rId23" Type="http://schemas.openxmlformats.org/officeDocument/2006/relationships/hyperlink" Target="http://arxiv.org/abs/1511.08458" TargetMode="External"/><Relationship Id="rId28" Type="http://schemas.openxmlformats.org/officeDocument/2006/relationships/hyperlink" Target="https://www.thinklabs.com/copy-of-lung-sounds" TargetMode="External"/><Relationship Id="rId10" Type="http://schemas.openxmlformats.org/officeDocument/2006/relationships/hyperlink" Target="https://doi.org/10.1109/ICASSP.2013.6638952" TargetMode="External"/><Relationship Id="rId19" Type="http://schemas.openxmlformats.org/officeDocument/2006/relationships/hyperlink" Target="https://www.amdtelemedicine.com/telemedicine-equipment/interactive-stethoscope.html" TargetMode="External"/><Relationship Id="rId31" Type="http://schemas.openxmlformats.org/officeDocument/2006/relationships/hyperlink" Target="https://patents.google.com/patent/CN107818366A/en?oq=CN107818366A" TargetMode="External"/><Relationship Id="rId4" Type="http://schemas.openxmlformats.org/officeDocument/2006/relationships/hyperlink" Target="http://www.mercyvirtual.net/telemedicine-future-care/" TargetMode="External"/><Relationship Id="rId9" Type="http://schemas.openxmlformats.org/officeDocument/2006/relationships/hyperlink" Target="http://cs231n.github.io/convolutional-networks/" TargetMode="External"/><Relationship Id="rId14" Type="http://schemas.openxmlformats.org/officeDocument/2006/relationships/hyperlink" Target="http://news.mit.edu/2017/explained-neural-networks-deep-learning-0414" TargetMode="External"/><Relationship Id="rId22" Type="http://schemas.openxmlformats.org/officeDocument/2006/relationships/hyperlink" Target="https://patents.google.com/patent/US6533736B1/en?q=wireless&amp;q=stethoscope&amp;oq=wireless+stethoscope" TargetMode="External"/><Relationship Id="rId27" Type="http://schemas.openxmlformats.org/officeDocument/2006/relationships/hyperlink" Target="https://doi.org/10.1109/ICASSP.2013.6639347" TargetMode="External"/><Relationship Id="rId30" Type="http://schemas.openxmlformats.org/officeDocument/2006/relationships/hyperlink" Target="https://patents.google.com/patent/CN107704885A/en?oq=CN107704885A" TargetMode="External"/><Relationship Id="rId8" Type="http://schemas.openxmlformats.org/officeDocument/2006/relationships/hyperlink" Target="https://doi.org/10.1016/S0167-8655(03)00147-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Lung Auscultation System</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sz="2200" dirty="0">
                <a:cs typeface="Calibri"/>
              </a:rPr>
              <a:t>Kevin </a:t>
            </a:r>
            <a:r>
              <a:rPr lang="en-US" sz="2200" dirty="0" err="1">
                <a:cs typeface="Calibri"/>
              </a:rPr>
              <a:t>Xie</a:t>
            </a:r>
            <a:r>
              <a:rPr lang="en-US" sz="2200" dirty="0">
                <a:cs typeface="Calibri"/>
              </a:rPr>
              <a:t>, Loren Shin, Hannah Aaron</a:t>
            </a:r>
          </a:p>
        </p:txBody>
      </p:sp>
    </p:spTree>
    <p:extLst>
      <p:ext uri="{BB962C8B-B14F-4D97-AF65-F5344CB8AC3E}">
        <p14:creationId xmlns:p14="http://schemas.microsoft.com/office/powerpoint/2010/main" val="3131375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EB904-A4DE-41AA-AFBF-209ECE474F87}"/>
              </a:ext>
            </a:extLst>
          </p:cNvPr>
          <p:cNvSpPr>
            <a:spLocks noGrp="1"/>
          </p:cNvSpPr>
          <p:nvPr>
            <p:ph type="title"/>
          </p:nvPr>
        </p:nvSpPr>
        <p:spPr/>
        <p:txBody>
          <a:bodyPr/>
          <a:lstStyle/>
          <a:p>
            <a:r>
              <a:rPr lang="en-US" dirty="0">
                <a:cs typeface="Calibri Light"/>
              </a:rPr>
              <a:t>Existing solutions</a:t>
            </a:r>
            <a:endParaRPr lang="en-US" dirty="0"/>
          </a:p>
        </p:txBody>
      </p:sp>
      <p:sp>
        <p:nvSpPr>
          <p:cNvPr id="3" name="Text Placeholder 2">
            <a:extLst>
              <a:ext uri="{FF2B5EF4-FFF2-40B4-BE49-F238E27FC236}">
                <a16:creationId xmlns:a16="http://schemas.microsoft.com/office/drawing/2014/main" id="{9F04D870-A7C8-4914-BBE9-283D4D4BC0EF}"/>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42CCEB6F-D1FE-4AE6-948C-74C1D0C8934B}"/>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9</a:t>
            </a:r>
            <a:endParaRPr lang="en-US" dirty="0">
              <a:cs typeface="Calibri"/>
            </a:endParaRPr>
          </a:p>
        </p:txBody>
      </p:sp>
    </p:spTree>
    <p:extLst>
      <p:ext uri="{BB962C8B-B14F-4D97-AF65-F5344CB8AC3E}">
        <p14:creationId xmlns:p14="http://schemas.microsoft.com/office/powerpoint/2010/main" val="2583235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C8897E6-E4E6-463F-AB64-776B06B5E216}"/>
              </a:ext>
            </a:extLst>
          </p:cNvPr>
          <p:cNvGraphicFramePr>
            <a:graphicFrameLocks noGrp="1"/>
          </p:cNvGraphicFramePr>
          <p:nvPr>
            <p:ph idx="1"/>
            <p:extLst>
              <p:ext uri="{D42A27DB-BD31-4B8C-83A1-F6EECF244321}">
                <p14:modId xmlns:p14="http://schemas.microsoft.com/office/powerpoint/2010/main" val="1407225856"/>
              </p:ext>
            </p:extLst>
          </p:nvPr>
        </p:nvGraphicFramePr>
        <p:xfrm>
          <a:off x="1039763" y="2234931"/>
          <a:ext cx="10191103" cy="3434370"/>
        </p:xfrm>
        <a:graphic>
          <a:graphicData uri="http://schemas.openxmlformats.org/drawingml/2006/table">
            <a:tbl>
              <a:tblPr firstRow="1" bandRow="1">
                <a:tableStyleId>{5C22544A-7EE6-4342-B048-85BDC9FD1C3A}</a:tableStyleId>
              </a:tblPr>
              <a:tblGrid>
                <a:gridCol w="7518233">
                  <a:extLst>
                    <a:ext uri="{9D8B030D-6E8A-4147-A177-3AD203B41FA5}">
                      <a16:colId xmlns:a16="http://schemas.microsoft.com/office/drawing/2014/main" val="3646482487"/>
                    </a:ext>
                  </a:extLst>
                </a:gridCol>
                <a:gridCol w="2672870">
                  <a:extLst>
                    <a:ext uri="{9D8B030D-6E8A-4147-A177-3AD203B41FA5}">
                      <a16:colId xmlns:a16="http://schemas.microsoft.com/office/drawing/2014/main" val="563968201"/>
                    </a:ext>
                  </a:extLst>
                </a:gridCol>
              </a:tblGrid>
              <a:tr h="572395">
                <a:tc>
                  <a:txBody>
                    <a:bodyPr/>
                    <a:lstStyle/>
                    <a:p>
                      <a:pPr algn="l" rtl="0" fontAlgn="base"/>
                      <a:r>
                        <a:rPr lang="en-US" dirty="0">
                          <a:effectLst/>
                        </a:rPr>
                        <a:t>Current Digital Stethoscopes </a:t>
                      </a:r>
                      <a:endParaRPr lang="en-US" b="1" i="0" dirty="0">
                        <a:solidFill>
                          <a:srgbClr val="000000"/>
                        </a:solidFill>
                        <a:effectLst/>
                      </a:endParaRPr>
                    </a:p>
                  </a:txBody>
                  <a:tcPr/>
                </a:tc>
                <a:tc>
                  <a:txBody>
                    <a:bodyPr/>
                    <a:lstStyle/>
                    <a:p>
                      <a:pPr algn="ctr" rtl="0" fontAlgn="base"/>
                      <a:r>
                        <a:rPr lang="en-US" dirty="0">
                          <a:effectLst/>
                        </a:rPr>
                        <a:t>Cost </a:t>
                      </a:r>
                      <a:endParaRPr lang="en-US" b="1" i="0" dirty="0">
                        <a:solidFill>
                          <a:srgbClr val="000000"/>
                        </a:solidFill>
                        <a:effectLst/>
                      </a:endParaRPr>
                    </a:p>
                  </a:txBody>
                  <a:tcPr/>
                </a:tc>
                <a:extLst>
                  <a:ext uri="{0D108BD9-81ED-4DB2-BD59-A6C34878D82A}">
                    <a16:rowId xmlns:a16="http://schemas.microsoft.com/office/drawing/2014/main" val="3912513623"/>
                  </a:ext>
                </a:extLst>
              </a:tr>
              <a:tr h="572395">
                <a:tc>
                  <a:txBody>
                    <a:bodyPr/>
                    <a:lstStyle/>
                    <a:p>
                      <a:pPr algn="l" rtl="0" fontAlgn="base"/>
                      <a:r>
                        <a:rPr lang="en-US" dirty="0">
                          <a:effectLst/>
                        </a:rPr>
                        <a:t>Eko Core Attachment </a:t>
                      </a:r>
                      <a:endParaRPr lang="en-US" b="1" i="0" dirty="0">
                        <a:solidFill>
                          <a:srgbClr val="000000"/>
                        </a:solidFill>
                        <a:effectLst/>
                      </a:endParaRPr>
                    </a:p>
                  </a:txBody>
                  <a:tcPr/>
                </a:tc>
                <a:tc>
                  <a:txBody>
                    <a:bodyPr/>
                    <a:lstStyle/>
                    <a:p>
                      <a:pPr algn="ctr" rtl="0" fontAlgn="base"/>
                      <a:r>
                        <a:rPr lang="en-US" dirty="0">
                          <a:effectLst/>
                        </a:rPr>
                        <a:t>$199.99 </a:t>
                      </a:r>
                      <a:endParaRPr lang="en-US" b="0" i="0" dirty="0">
                        <a:solidFill>
                          <a:srgbClr val="000000"/>
                        </a:solidFill>
                        <a:effectLst/>
                      </a:endParaRPr>
                    </a:p>
                  </a:txBody>
                  <a:tcPr/>
                </a:tc>
                <a:extLst>
                  <a:ext uri="{0D108BD9-81ED-4DB2-BD59-A6C34878D82A}">
                    <a16:rowId xmlns:a16="http://schemas.microsoft.com/office/drawing/2014/main" val="2496257504"/>
                  </a:ext>
                </a:extLst>
              </a:tr>
              <a:tr h="572395">
                <a:tc>
                  <a:txBody>
                    <a:bodyPr/>
                    <a:lstStyle/>
                    <a:p>
                      <a:pPr algn="l" rtl="0" fontAlgn="base"/>
                      <a:r>
                        <a:rPr lang="en-US" dirty="0" err="1">
                          <a:effectLst/>
                        </a:rPr>
                        <a:t>TytoCare</a:t>
                      </a:r>
                      <a:r>
                        <a:rPr lang="en-US" dirty="0">
                          <a:effectLst/>
                        </a:rPr>
                        <a:t> </a:t>
                      </a:r>
                      <a:r>
                        <a:rPr lang="en-US" dirty="0" err="1">
                          <a:effectLst/>
                        </a:rPr>
                        <a:t>TytoHome</a:t>
                      </a:r>
                      <a:r>
                        <a:rPr lang="en-US" dirty="0">
                          <a:effectLst/>
                        </a:rPr>
                        <a:t> (includes Digital Stethoscope) </a:t>
                      </a:r>
                      <a:endParaRPr lang="en-US" b="1" i="0" dirty="0">
                        <a:solidFill>
                          <a:srgbClr val="000000"/>
                        </a:solidFill>
                        <a:effectLst/>
                      </a:endParaRPr>
                    </a:p>
                  </a:txBody>
                  <a:tcPr/>
                </a:tc>
                <a:tc>
                  <a:txBody>
                    <a:bodyPr/>
                    <a:lstStyle/>
                    <a:p>
                      <a:pPr algn="ctr" rtl="0" fontAlgn="base"/>
                      <a:r>
                        <a:rPr lang="en-US" dirty="0">
                          <a:effectLst/>
                        </a:rPr>
                        <a:t>$299.00 </a:t>
                      </a:r>
                      <a:endParaRPr lang="en-US" b="0" i="0" dirty="0">
                        <a:solidFill>
                          <a:srgbClr val="000000"/>
                        </a:solidFill>
                        <a:effectLst/>
                      </a:endParaRPr>
                    </a:p>
                  </a:txBody>
                  <a:tcPr/>
                </a:tc>
                <a:extLst>
                  <a:ext uri="{0D108BD9-81ED-4DB2-BD59-A6C34878D82A}">
                    <a16:rowId xmlns:a16="http://schemas.microsoft.com/office/drawing/2014/main" val="3121006103"/>
                  </a:ext>
                </a:extLst>
              </a:tr>
              <a:tr h="572395">
                <a:tc>
                  <a:txBody>
                    <a:bodyPr/>
                    <a:lstStyle/>
                    <a:p>
                      <a:pPr algn="l" rtl="0" fontAlgn="base"/>
                      <a:r>
                        <a:rPr lang="en-US" dirty="0" err="1">
                          <a:effectLst/>
                        </a:rPr>
                        <a:t>Thinklabs</a:t>
                      </a:r>
                      <a:r>
                        <a:rPr lang="en-US" dirty="0">
                          <a:effectLst/>
                        </a:rPr>
                        <a:t> One Digital Stethoscope </a:t>
                      </a:r>
                      <a:endParaRPr lang="en-US" b="1" i="0" dirty="0">
                        <a:solidFill>
                          <a:srgbClr val="000000"/>
                        </a:solidFill>
                        <a:effectLst/>
                      </a:endParaRPr>
                    </a:p>
                  </a:txBody>
                  <a:tcPr/>
                </a:tc>
                <a:tc>
                  <a:txBody>
                    <a:bodyPr/>
                    <a:lstStyle/>
                    <a:p>
                      <a:pPr algn="ctr" rtl="0" fontAlgn="base"/>
                      <a:r>
                        <a:rPr lang="en-US" dirty="0">
                          <a:effectLst/>
                        </a:rPr>
                        <a:t>$474.98 </a:t>
                      </a:r>
                      <a:endParaRPr lang="en-US" b="0" i="0" dirty="0">
                        <a:solidFill>
                          <a:srgbClr val="000000"/>
                        </a:solidFill>
                        <a:effectLst/>
                      </a:endParaRPr>
                    </a:p>
                  </a:txBody>
                  <a:tcPr/>
                </a:tc>
                <a:extLst>
                  <a:ext uri="{0D108BD9-81ED-4DB2-BD59-A6C34878D82A}">
                    <a16:rowId xmlns:a16="http://schemas.microsoft.com/office/drawing/2014/main" val="875469522"/>
                  </a:ext>
                </a:extLst>
              </a:tr>
              <a:tr h="572395">
                <a:tc>
                  <a:txBody>
                    <a:bodyPr/>
                    <a:lstStyle/>
                    <a:p>
                      <a:pPr algn="l" rtl="0" fontAlgn="base"/>
                      <a:r>
                        <a:rPr lang="en-US" dirty="0">
                          <a:effectLst/>
                        </a:rPr>
                        <a:t>AMD Interactive Stethoscope </a:t>
                      </a:r>
                      <a:endParaRPr lang="en-US" b="1" i="0" dirty="0">
                        <a:solidFill>
                          <a:srgbClr val="000000"/>
                        </a:solidFill>
                        <a:effectLst/>
                      </a:endParaRPr>
                    </a:p>
                  </a:txBody>
                  <a:tcPr/>
                </a:tc>
                <a:tc>
                  <a:txBody>
                    <a:bodyPr/>
                    <a:lstStyle/>
                    <a:p>
                      <a:pPr algn="ctr" rtl="0" fontAlgn="base"/>
                      <a:r>
                        <a:rPr lang="en-US" dirty="0">
                          <a:effectLst/>
                        </a:rPr>
                        <a:t>N/A </a:t>
                      </a:r>
                      <a:endParaRPr lang="en-US" b="0" i="0" dirty="0">
                        <a:solidFill>
                          <a:srgbClr val="000000"/>
                        </a:solidFill>
                        <a:effectLst/>
                      </a:endParaRPr>
                    </a:p>
                  </a:txBody>
                  <a:tcPr/>
                </a:tc>
                <a:extLst>
                  <a:ext uri="{0D108BD9-81ED-4DB2-BD59-A6C34878D82A}">
                    <a16:rowId xmlns:a16="http://schemas.microsoft.com/office/drawing/2014/main" val="4181380354"/>
                  </a:ext>
                </a:extLst>
              </a:tr>
              <a:tr h="572395">
                <a:tc>
                  <a:txBody>
                    <a:bodyPr/>
                    <a:lstStyle/>
                    <a:p>
                      <a:pPr algn="l" rtl="0" fontAlgn="base"/>
                      <a:r>
                        <a:rPr lang="en-US" dirty="0">
                          <a:effectLst/>
                        </a:rPr>
                        <a:t>Elegant Medical Electronic Stethoscope </a:t>
                      </a:r>
                      <a:endParaRPr lang="en-US" b="1" i="0" dirty="0">
                        <a:solidFill>
                          <a:srgbClr val="000000"/>
                        </a:solidFill>
                        <a:effectLst/>
                      </a:endParaRPr>
                    </a:p>
                  </a:txBody>
                  <a:tcPr/>
                </a:tc>
                <a:tc>
                  <a:txBody>
                    <a:bodyPr/>
                    <a:lstStyle/>
                    <a:p>
                      <a:pPr algn="ctr" rtl="0" fontAlgn="base"/>
                      <a:r>
                        <a:rPr lang="en-US" dirty="0">
                          <a:effectLst/>
                        </a:rPr>
                        <a:t>N/A </a:t>
                      </a:r>
                      <a:endParaRPr lang="en-US" b="0" i="0" dirty="0">
                        <a:solidFill>
                          <a:srgbClr val="000000"/>
                        </a:solidFill>
                        <a:effectLst/>
                      </a:endParaRPr>
                    </a:p>
                  </a:txBody>
                  <a:tcPr/>
                </a:tc>
                <a:extLst>
                  <a:ext uri="{0D108BD9-81ED-4DB2-BD59-A6C34878D82A}">
                    <a16:rowId xmlns:a16="http://schemas.microsoft.com/office/drawing/2014/main" val="1935533560"/>
                  </a:ext>
                </a:extLst>
              </a:tr>
            </a:tbl>
          </a:graphicData>
        </a:graphic>
      </p:graphicFrame>
      <p:sp>
        <p:nvSpPr>
          <p:cNvPr id="4" name="Title 1">
            <a:extLst>
              <a:ext uri="{FF2B5EF4-FFF2-40B4-BE49-F238E27FC236}">
                <a16:creationId xmlns:a16="http://schemas.microsoft.com/office/drawing/2014/main" id="{9FE0AC51-BA03-4BEA-8A7B-667C28649711}"/>
              </a:ext>
            </a:extLst>
          </p:cNvPr>
          <p:cNvSpPr>
            <a:spLocks noGrp="1"/>
          </p:cNvSpPr>
          <p:nvPr>
            <p:ph type="title"/>
          </p:nvPr>
        </p:nvSpPr>
        <p:spPr>
          <a:xfrm>
            <a:off x="685800" y="609599"/>
            <a:ext cx="10131425" cy="1456267"/>
          </a:xfrm>
        </p:spPr>
        <p:txBody>
          <a:bodyPr/>
          <a:lstStyle/>
          <a:p>
            <a:r>
              <a:rPr lang="en-US" dirty="0">
                <a:cs typeface="Calibri Light"/>
              </a:rPr>
              <a:t>What are the Current solutions?</a:t>
            </a:r>
            <a:endParaRPr lang="en-US" dirty="0"/>
          </a:p>
        </p:txBody>
      </p:sp>
      <p:sp>
        <p:nvSpPr>
          <p:cNvPr id="2" name="TextBox 1">
            <a:extLst>
              <a:ext uri="{FF2B5EF4-FFF2-40B4-BE49-F238E27FC236}">
                <a16:creationId xmlns:a16="http://schemas.microsoft.com/office/drawing/2014/main" id="{3EB01F14-E563-4747-A69E-A7E5F6DF00B9}"/>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10</a:t>
            </a:r>
            <a:endParaRPr lang="en-US" dirty="0">
              <a:cs typeface="Calibri"/>
            </a:endParaRPr>
          </a:p>
        </p:txBody>
      </p:sp>
    </p:spTree>
    <p:extLst>
      <p:ext uri="{BB962C8B-B14F-4D97-AF65-F5344CB8AC3E}">
        <p14:creationId xmlns:p14="http://schemas.microsoft.com/office/powerpoint/2010/main" val="2726858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C5B1-A7E9-4538-84F3-B98D15EFCB1E}"/>
              </a:ext>
            </a:extLst>
          </p:cNvPr>
          <p:cNvSpPr>
            <a:spLocks noGrp="1"/>
          </p:cNvSpPr>
          <p:nvPr>
            <p:ph type="title"/>
          </p:nvPr>
        </p:nvSpPr>
        <p:spPr/>
        <p:txBody>
          <a:bodyPr/>
          <a:lstStyle/>
          <a:p>
            <a:r>
              <a:rPr lang="en-US" dirty="0">
                <a:cs typeface="Calibri Light"/>
              </a:rPr>
              <a:t>Eko Core attachment</a:t>
            </a:r>
            <a:endParaRPr lang="en-US" dirty="0"/>
          </a:p>
        </p:txBody>
      </p:sp>
      <p:sp>
        <p:nvSpPr>
          <p:cNvPr id="3" name="Content Placeholder 2">
            <a:extLst>
              <a:ext uri="{FF2B5EF4-FFF2-40B4-BE49-F238E27FC236}">
                <a16:creationId xmlns:a16="http://schemas.microsoft.com/office/drawing/2014/main" id="{18E929CD-9803-4FFD-B10A-BCE818ECB528}"/>
              </a:ext>
            </a:extLst>
          </p:cNvPr>
          <p:cNvSpPr>
            <a:spLocks noGrp="1"/>
          </p:cNvSpPr>
          <p:nvPr>
            <p:ph idx="1"/>
          </p:nvPr>
        </p:nvSpPr>
        <p:spPr>
          <a:xfrm>
            <a:off x="685801" y="2142067"/>
            <a:ext cx="8607425" cy="3649133"/>
          </a:xfrm>
        </p:spPr>
        <p:txBody>
          <a:bodyPr/>
          <a:lstStyle/>
          <a:p>
            <a:r>
              <a:rPr lang="en-US" sz="2200" dirty="0">
                <a:cs typeface="Calibri"/>
              </a:rPr>
              <a:t>Digital accessory that attaches to any normal stethoscope</a:t>
            </a:r>
          </a:p>
          <a:p>
            <a:pPr>
              <a:buClr>
                <a:srgbClr val="FFFFFF"/>
              </a:buClr>
            </a:pPr>
            <a:r>
              <a:rPr lang="en-US" sz="2200" dirty="0">
                <a:cs typeface="Calibri"/>
              </a:rPr>
              <a:t>Reduces unwanted noise and amplifies the sound</a:t>
            </a:r>
          </a:p>
          <a:p>
            <a:pPr>
              <a:buClr>
                <a:srgbClr val="FFFFFF"/>
              </a:buClr>
            </a:pPr>
            <a:r>
              <a:rPr lang="en-US" sz="2200" dirty="0">
                <a:cs typeface="Calibri"/>
              </a:rPr>
              <a:t>Digitally records and transmits the sound to a Bluetooth connected device</a:t>
            </a:r>
            <a:endParaRPr lang="en-US" dirty="0"/>
          </a:p>
        </p:txBody>
      </p:sp>
      <p:pic>
        <p:nvPicPr>
          <p:cNvPr id="4" name="Picture 3" descr="A picture containing indoor, table, wall, sky&#10;&#10;Description generated with high confidence">
            <a:extLst>
              <a:ext uri="{FF2B5EF4-FFF2-40B4-BE49-F238E27FC236}">
                <a16:creationId xmlns:a16="http://schemas.microsoft.com/office/drawing/2014/main" id="{46C8F7AA-7E72-47FC-8FFE-4349DBBDE863}"/>
              </a:ext>
            </a:extLst>
          </p:cNvPr>
          <p:cNvPicPr>
            <a:picLocks noChangeAspect="1"/>
          </p:cNvPicPr>
          <p:nvPr/>
        </p:nvPicPr>
        <p:blipFill>
          <a:blip r:embed="rId3"/>
          <a:stretch>
            <a:fillRect/>
          </a:stretch>
        </p:blipFill>
        <p:spPr>
          <a:xfrm>
            <a:off x="9548849" y="1789957"/>
            <a:ext cx="1976596" cy="4114800"/>
          </a:xfrm>
          <a:prstGeom prst="rect">
            <a:avLst/>
          </a:prstGeom>
        </p:spPr>
      </p:pic>
      <p:sp>
        <p:nvSpPr>
          <p:cNvPr id="5" name="TextBox 2">
            <a:extLst>
              <a:ext uri="{FF2B5EF4-FFF2-40B4-BE49-F238E27FC236}">
                <a16:creationId xmlns:a16="http://schemas.microsoft.com/office/drawing/2014/main" id="{80D36E35-3429-4E73-8ACD-94C27CF219C2}"/>
              </a:ext>
            </a:extLst>
          </p:cNvPr>
          <p:cNvSpPr txBox="1"/>
          <p:nvPr/>
        </p:nvSpPr>
        <p:spPr>
          <a:xfrm>
            <a:off x="9165545" y="5919409"/>
            <a:ext cx="274320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From Eko</a:t>
            </a:r>
            <a:r>
              <a:rPr lang="en-US" sz="1200" dirty="0">
                <a:cs typeface="Calibri"/>
              </a:rPr>
              <a:t> [13]</a:t>
            </a:r>
          </a:p>
        </p:txBody>
      </p:sp>
      <p:sp>
        <p:nvSpPr>
          <p:cNvPr id="7" name="TextBox 6">
            <a:extLst>
              <a:ext uri="{FF2B5EF4-FFF2-40B4-BE49-F238E27FC236}">
                <a16:creationId xmlns:a16="http://schemas.microsoft.com/office/drawing/2014/main" id="{AC74C1C3-C571-4937-822A-E39F51649565}"/>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11</a:t>
            </a:r>
          </a:p>
        </p:txBody>
      </p:sp>
    </p:spTree>
    <p:extLst>
      <p:ext uri="{BB962C8B-B14F-4D97-AF65-F5344CB8AC3E}">
        <p14:creationId xmlns:p14="http://schemas.microsoft.com/office/powerpoint/2010/main" val="3528521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CB89-B3B8-47F9-B774-5A3B0B4C05FF}"/>
              </a:ext>
            </a:extLst>
          </p:cNvPr>
          <p:cNvSpPr>
            <a:spLocks noGrp="1"/>
          </p:cNvSpPr>
          <p:nvPr>
            <p:ph type="title"/>
          </p:nvPr>
        </p:nvSpPr>
        <p:spPr/>
        <p:txBody>
          <a:bodyPr/>
          <a:lstStyle/>
          <a:p>
            <a:r>
              <a:rPr lang="en-US" dirty="0" err="1">
                <a:cs typeface="Calibri Light"/>
              </a:rPr>
              <a:t>Tytocare</a:t>
            </a:r>
            <a:r>
              <a:rPr lang="en-US" dirty="0">
                <a:cs typeface="Calibri Light"/>
              </a:rPr>
              <a:t> </a:t>
            </a:r>
            <a:r>
              <a:rPr lang="en-US" dirty="0" err="1">
                <a:cs typeface="Calibri Light"/>
              </a:rPr>
              <a:t>tytohome</a:t>
            </a:r>
            <a:endParaRPr lang="en-US" dirty="0" err="1"/>
          </a:p>
        </p:txBody>
      </p:sp>
      <p:pic>
        <p:nvPicPr>
          <p:cNvPr id="4" name="Picture 4" descr="A picture containing table, indoor, sky, object&#10;&#10;Description generated with high confidence">
            <a:extLst>
              <a:ext uri="{FF2B5EF4-FFF2-40B4-BE49-F238E27FC236}">
                <a16:creationId xmlns:a16="http://schemas.microsoft.com/office/drawing/2014/main" id="{0731D870-C9D5-4815-ABDA-AED34C2914D7}"/>
              </a:ext>
            </a:extLst>
          </p:cNvPr>
          <p:cNvPicPr>
            <a:picLocks noGrp="1" noChangeAspect="1"/>
          </p:cNvPicPr>
          <p:nvPr>
            <p:ph idx="1"/>
          </p:nvPr>
        </p:nvPicPr>
        <p:blipFill>
          <a:blip r:embed="rId3"/>
          <a:stretch>
            <a:fillRect/>
          </a:stretch>
        </p:blipFill>
        <p:spPr>
          <a:xfrm>
            <a:off x="687101" y="2432104"/>
            <a:ext cx="4188574" cy="2794207"/>
          </a:xfrm>
          <a:prstGeom prst="rect">
            <a:avLst/>
          </a:prstGeom>
        </p:spPr>
      </p:pic>
      <p:sp>
        <p:nvSpPr>
          <p:cNvPr id="6" name="TextBox 5">
            <a:extLst>
              <a:ext uri="{FF2B5EF4-FFF2-40B4-BE49-F238E27FC236}">
                <a16:creationId xmlns:a16="http://schemas.microsoft.com/office/drawing/2014/main" id="{301E0B7D-806B-418C-9801-69F596B15EA2}"/>
              </a:ext>
            </a:extLst>
          </p:cNvPr>
          <p:cNvSpPr txBox="1"/>
          <p:nvPr/>
        </p:nvSpPr>
        <p:spPr>
          <a:xfrm>
            <a:off x="1221713" y="5424754"/>
            <a:ext cx="2743200"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t>From </a:t>
            </a:r>
            <a:r>
              <a:rPr lang="en-US" sz="1200" dirty="0" err="1"/>
              <a:t>TytoCare</a:t>
            </a:r>
            <a:r>
              <a:rPr lang="en-US" sz="1200" dirty="0">
                <a:cs typeface="Calibri"/>
              </a:rPr>
              <a:t> [37]</a:t>
            </a:r>
          </a:p>
        </p:txBody>
      </p:sp>
      <p:sp>
        <p:nvSpPr>
          <p:cNvPr id="7" name="TextBox 6">
            <a:extLst>
              <a:ext uri="{FF2B5EF4-FFF2-40B4-BE49-F238E27FC236}">
                <a16:creationId xmlns:a16="http://schemas.microsoft.com/office/drawing/2014/main" id="{70B4E094-E20C-48C0-9A1D-E4E3CD00296A}"/>
              </a:ext>
            </a:extLst>
          </p:cNvPr>
          <p:cNvSpPr txBox="1"/>
          <p:nvPr/>
        </p:nvSpPr>
        <p:spPr>
          <a:xfrm>
            <a:off x="5308137" y="2944392"/>
            <a:ext cx="6622567" cy="176971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000"/>
              </a:spcAft>
              <a:buFont typeface="Arial"/>
              <a:buChar char="•"/>
            </a:pPr>
            <a:r>
              <a:rPr lang="en-US" sz="2200" dirty="0"/>
              <a:t>Purely digital scope</a:t>
            </a:r>
            <a:r>
              <a:rPr lang="en-US" sz="2200" dirty="0">
                <a:cs typeface="Calibri"/>
              </a:rPr>
              <a:t>, only consisting of the head</a:t>
            </a:r>
            <a:endParaRPr lang="en-US" dirty="0">
              <a:cs typeface="Calibri"/>
            </a:endParaRPr>
          </a:p>
          <a:p>
            <a:pPr marL="342900" indent="-342900">
              <a:spcAft>
                <a:spcPts val="1000"/>
              </a:spcAft>
              <a:buFont typeface="Arial"/>
              <a:buChar char="•"/>
            </a:pPr>
            <a:r>
              <a:rPr lang="en-US" sz="2200" dirty="0"/>
              <a:t>Portable and ease-to-use for patients</a:t>
            </a:r>
            <a:endParaRPr lang="en-US" sz="2200" dirty="0">
              <a:cs typeface="Calibri"/>
            </a:endParaRPr>
          </a:p>
          <a:p>
            <a:pPr marL="342900" indent="-342900">
              <a:spcAft>
                <a:spcPts val="1000"/>
              </a:spcAft>
              <a:buFont typeface="Arial"/>
              <a:buChar char="•"/>
            </a:pPr>
            <a:r>
              <a:rPr lang="en-US" sz="2200" dirty="0"/>
              <a:t>Records data and sounds to be</a:t>
            </a:r>
            <a:r>
              <a:rPr lang="en-US" sz="2200" dirty="0">
                <a:cs typeface="Calibri"/>
              </a:rPr>
              <a:t> accessed remotely</a:t>
            </a:r>
          </a:p>
          <a:p>
            <a:pPr marL="285750" indent="-285750">
              <a:spcAft>
                <a:spcPts val="1000"/>
              </a:spcAft>
              <a:buFont typeface="Arial"/>
              <a:buChar char="•"/>
            </a:pPr>
            <a:endParaRPr lang="en-US" dirty="0">
              <a:cs typeface="Calibri"/>
            </a:endParaRPr>
          </a:p>
        </p:txBody>
      </p:sp>
      <p:sp>
        <p:nvSpPr>
          <p:cNvPr id="3" name="TextBox 2">
            <a:extLst>
              <a:ext uri="{FF2B5EF4-FFF2-40B4-BE49-F238E27FC236}">
                <a16:creationId xmlns:a16="http://schemas.microsoft.com/office/drawing/2014/main" id="{F8B1B2AC-2D30-4567-BB63-80E5DF9850E6}"/>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12</a:t>
            </a:r>
          </a:p>
        </p:txBody>
      </p:sp>
    </p:spTree>
    <p:extLst>
      <p:ext uri="{BB962C8B-B14F-4D97-AF65-F5344CB8AC3E}">
        <p14:creationId xmlns:p14="http://schemas.microsoft.com/office/powerpoint/2010/main" val="2196684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5FF8-81C2-45A8-9828-B6201B8C3841}"/>
              </a:ext>
            </a:extLst>
          </p:cNvPr>
          <p:cNvSpPr>
            <a:spLocks noGrp="1"/>
          </p:cNvSpPr>
          <p:nvPr>
            <p:ph type="title"/>
          </p:nvPr>
        </p:nvSpPr>
        <p:spPr/>
        <p:txBody>
          <a:bodyPr/>
          <a:lstStyle/>
          <a:p>
            <a:r>
              <a:rPr lang="en-US" dirty="0" err="1">
                <a:cs typeface="Calibri Light"/>
              </a:rPr>
              <a:t>Thinklabs</a:t>
            </a:r>
            <a:r>
              <a:rPr lang="en-US" dirty="0">
                <a:cs typeface="Calibri Light"/>
              </a:rPr>
              <a:t> one digital stethoscope</a:t>
            </a:r>
            <a:endParaRPr lang="en-US" dirty="0"/>
          </a:p>
        </p:txBody>
      </p:sp>
      <p:sp>
        <p:nvSpPr>
          <p:cNvPr id="3" name="Content Placeholder 2">
            <a:extLst>
              <a:ext uri="{FF2B5EF4-FFF2-40B4-BE49-F238E27FC236}">
                <a16:creationId xmlns:a16="http://schemas.microsoft.com/office/drawing/2014/main" id="{A8C02982-A861-4C61-A89E-6E1A718C5491}"/>
              </a:ext>
            </a:extLst>
          </p:cNvPr>
          <p:cNvSpPr>
            <a:spLocks noGrp="1"/>
          </p:cNvSpPr>
          <p:nvPr>
            <p:ph idx="1"/>
          </p:nvPr>
        </p:nvSpPr>
        <p:spPr>
          <a:xfrm>
            <a:off x="793124" y="2056208"/>
            <a:ext cx="7276607" cy="3649133"/>
          </a:xfrm>
        </p:spPr>
        <p:txBody>
          <a:bodyPr/>
          <a:lstStyle/>
          <a:p>
            <a:pPr>
              <a:buClr>
                <a:prstClr val="white"/>
              </a:buClr>
            </a:pPr>
            <a:r>
              <a:rPr lang="en-US" sz="2200" dirty="0">
                <a:cs typeface="Calibri"/>
              </a:rPr>
              <a:t>Purely digital scope, consisting only of stethoscope head</a:t>
            </a:r>
          </a:p>
          <a:p>
            <a:pPr>
              <a:buClr>
                <a:srgbClr val="FFFFFF"/>
              </a:buClr>
            </a:pPr>
            <a:r>
              <a:rPr lang="en-US" sz="2200" dirty="0">
                <a:cs typeface="Calibri"/>
              </a:rPr>
              <a:t>Compact in size and portable</a:t>
            </a:r>
          </a:p>
          <a:p>
            <a:pPr>
              <a:buClr>
                <a:srgbClr val="FFFFFF"/>
              </a:buClr>
            </a:pPr>
            <a:r>
              <a:rPr lang="en-US" sz="2200" dirty="0">
                <a:cs typeface="Calibri"/>
              </a:rPr>
              <a:t>Sounds heard through headphones and transmitted to a Bluetooth connected device</a:t>
            </a:r>
          </a:p>
        </p:txBody>
      </p:sp>
      <p:pic>
        <p:nvPicPr>
          <p:cNvPr id="4" name="Picture 3" descr="A picture containing object&#10;&#10;Description generated with high confidence">
            <a:extLst>
              <a:ext uri="{FF2B5EF4-FFF2-40B4-BE49-F238E27FC236}">
                <a16:creationId xmlns:a16="http://schemas.microsoft.com/office/drawing/2014/main" id="{EAAFBF95-330C-465F-B114-BE471AED4DE6}"/>
              </a:ext>
            </a:extLst>
          </p:cNvPr>
          <p:cNvPicPr>
            <a:picLocks noChangeAspect="1"/>
          </p:cNvPicPr>
          <p:nvPr/>
        </p:nvPicPr>
        <p:blipFill rotWithShape="1">
          <a:blip r:embed="rId3"/>
          <a:srcRect l="30400" t="10553" r="19200" b="1507"/>
          <a:stretch/>
        </p:blipFill>
        <p:spPr>
          <a:xfrm>
            <a:off x="8659679" y="2466292"/>
            <a:ext cx="2713390" cy="2522504"/>
          </a:xfrm>
          <a:prstGeom prst="rect">
            <a:avLst/>
          </a:prstGeom>
        </p:spPr>
      </p:pic>
      <p:sp>
        <p:nvSpPr>
          <p:cNvPr id="5" name="TextBox 2">
            <a:extLst>
              <a:ext uri="{FF2B5EF4-FFF2-40B4-BE49-F238E27FC236}">
                <a16:creationId xmlns:a16="http://schemas.microsoft.com/office/drawing/2014/main" id="{3F158362-0A8C-402D-B8E0-05594EF9A639}"/>
              </a:ext>
            </a:extLst>
          </p:cNvPr>
          <p:cNvSpPr txBox="1"/>
          <p:nvPr/>
        </p:nvSpPr>
        <p:spPr>
          <a:xfrm>
            <a:off x="8622218" y="5073719"/>
            <a:ext cx="274320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From </a:t>
            </a:r>
            <a:r>
              <a:rPr lang="en-US" sz="1200" dirty="0" err="1"/>
              <a:t>Thinklabs</a:t>
            </a:r>
            <a:r>
              <a:rPr lang="en-US" sz="1200" dirty="0">
                <a:cs typeface="Calibri"/>
              </a:rPr>
              <a:t> [36]</a:t>
            </a:r>
          </a:p>
        </p:txBody>
      </p:sp>
      <p:sp>
        <p:nvSpPr>
          <p:cNvPr id="7" name="TextBox 6">
            <a:extLst>
              <a:ext uri="{FF2B5EF4-FFF2-40B4-BE49-F238E27FC236}">
                <a16:creationId xmlns:a16="http://schemas.microsoft.com/office/drawing/2014/main" id="{D4ED998B-A20F-4FDF-984A-42D3D15502DD}"/>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13</a:t>
            </a:r>
          </a:p>
        </p:txBody>
      </p:sp>
    </p:spTree>
    <p:extLst>
      <p:ext uri="{BB962C8B-B14F-4D97-AF65-F5344CB8AC3E}">
        <p14:creationId xmlns:p14="http://schemas.microsoft.com/office/powerpoint/2010/main" val="357042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B5F26-8E7D-4CAC-A184-DB9BF75EEC34}"/>
              </a:ext>
            </a:extLst>
          </p:cNvPr>
          <p:cNvSpPr>
            <a:spLocks noGrp="1"/>
          </p:cNvSpPr>
          <p:nvPr>
            <p:ph type="title"/>
          </p:nvPr>
        </p:nvSpPr>
        <p:spPr/>
        <p:txBody>
          <a:bodyPr/>
          <a:lstStyle/>
          <a:p>
            <a:r>
              <a:rPr lang="en-US" dirty="0" err="1">
                <a:cs typeface="Calibri Light"/>
              </a:rPr>
              <a:t>Amd</a:t>
            </a:r>
            <a:r>
              <a:rPr lang="en-US" dirty="0">
                <a:cs typeface="Calibri Light"/>
              </a:rPr>
              <a:t> interactive stethoscope</a:t>
            </a:r>
            <a:endParaRPr lang="en-US" dirty="0"/>
          </a:p>
        </p:txBody>
      </p:sp>
      <p:sp>
        <p:nvSpPr>
          <p:cNvPr id="3" name="Content Placeholder 2">
            <a:extLst>
              <a:ext uri="{FF2B5EF4-FFF2-40B4-BE49-F238E27FC236}">
                <a16:creationId xmlns:a16="http://schemas.microsoft.com/office/drawing/2014/main" id="{0CC092A6-D81E-4462-ACF6-84F93542DFA5}"/>
              </a:ext>
            </a:extLst>
          </p:cNvPr>
          <p:cNvSpPr>
            <a:spLocks noGrp="1"/>
          </p:cNvSpPr>
          <p:nvPr>
            <p:ph idx="1"/>
          </p:nvPr>
        </p:nvSpPr>
        <p:spPr>
          <a:xfrm>
            <a:off x="4656787" y="2142067"/>
            <a:ext cx="6761453" cy="3649133"/>
          </a:xfrm>
        </p:spPr>
        <p:txBody>
          <a:bodyPr/>
          <a:lstStyle/>
          <a:p>
            <a:r>
              <a:rPr lang="en-US" sz="2200" dirty="0">
                <a:cs typeface="Calibri"/>
              </a:rPr>
              <a:t>Completely digital stethoscope head that connects directly to a computer</a:t>
            </a:r>
            <a:endParaRPr lang="en-US" dirty="0"/>
          </a:p>
          <a:p>
            <a:pPr>
              <a:buClr>
                <a:srgbClr val="FFFFFF"/>
              </a:buClr>
            </a:pPr>
            <a:r>
              <a:rPr lang="en-US" sz="2200" dirty="0">
                <a:cs typeface="Calibri"/>
              </a:rPr>
              <a:t>Provides control over volume and frequency filters</a:t>
            </a:r>
            <a:endParaRPr lang="en-US" dirty="0">
              <a:cs typeface="Calibri"/>
            </a:endParaRPr>
          </a:p>
          <a:p>
            <a:pPr>
              <a:buClr>
                <a:srgbClr val="FFFFFF"/>
              </a:buClr>
            </a:pPr>
            <a:r>
              <a:rPr lang="en-US" sz="2200" dirty="0">
                <a:cs typeface="Calibri"/>
              </a:rPr>
              <a:t>Listen to the sounds through the computer</a:t>
            </a:r>
          </a:p>
          <a:p>
            <a:pPr>
              <a:buClr>
                <a:srgbClr val="FFFFFF"/>
              </a:buClr>
            </a:pPr>
            <a:endParaRPr lang="en-US" sz="2200" dirty="0">
              <a:cs typeface="Calibri"/>
            </a:endParaRPr>
          </a:p>
          <a:p>
            <a:pPr>
              <a:buClr>
                <a:srgbClr val="FFFFFF"/>
              </a:buClr>
            </a:pPr>
            <a:endParaRPr lang="en-US" sz="2200" dirty="0">
              <a:cs typeface="Calibri"/>
            </a:endParaRPr>
          </a:p>
        </p:txBody>
      </p:sp>
      <p:pic>
        <p:nvPicPr>
          <p:cNvPr id="4" name="Picture 3" descr="A close up of a device&#10;&#10;Description generated with very high confidence">
            <a:extLst>
              <a:ext uri="{FF2B5EF4-FFF2-40B4-BE49-F238E27FC236}">
                <a16:creationId xmlns:a16="http://schemas.microsoft.com/office/drawing/2014/main" id="{6B01C588-F8AC-4C15-98F7-B2EF08C44628}"/>
              </a:ext>
            </a:extLst>
          </p:cNvPr>
          <p:cNvPicPr>
            <a:picLocks noChangeAspect="1"/>
          </p:cNvPicPr>
          <p:nvPr/>
        </p:nvPicPr>
        <p:blipFill>
          <a:blip r:embed="rId3"/>
          <a:stretch>
            <a:fillRect/>
          </a:stretch>
        </p:blipFill>
        <p:spPr>
          <a:xfrm>
            <a:off x="965275" y="2526027"/>
            <a:ext cx="3172495" cy="2137825"/>
          </a:xfrm>
          <a:prstGeom prst="rect">
            <a:avLst/>
          </a:prstGeom>
        </p:spPr>
      </p:pic>
      <p:sp>
        <p:nvSpPr>
          <p:cNvPr id="6" name="TextBox 2">
            <a:extLst>
              <a:ext uri="{FF2B5EF4-FFF2-40B4-BE49-F238E27FC236}">
                <a16:creationId xmlns:a16="http://schemas.microsoft.com/office/drawing/2014/main" id="{AC1F137A-50E3-44EE-96FD-7FB699919CF8}"/>
              </a:ext>
            </a:extLst>
          </p:cNvPr>
          <p:cNvSpPr txBox="1"/>
          <p:nvPr/>
        </p:nvSpPr>
        <p:spPr>
          <a:xfrm>
            <a:off x="1174143" y="4662688"/>
            <a:ext cx="274320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From AMD Global Telemedicine</a:t>
            </a:r>
            <a:r>
              <a:rPr lang="en-US" sz="1200" dirty="0">
                <a:cs typeface="Calibri"/>
              </a:rPr>
              <a:t> [20]</a:t>
            </a:r>
          </a:p>
        </p:txBody>
      </p:sp>
      <p:sp>
        <p:nvSpPr>
          <p:cNvPr id="5" name="TextBox 4">
            <a:extLst>
              <a:ext uri="{FF2B5EF4-FFF2-40B4-BE49-F238E27FC236}">
                <a16:creationId xmlns:a16="http://schemas.microsoft.com/office/drawing/2014/main" id="{7BBC3B45-32B5-43F3-BF72-43DD1D71647F}"/>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14</a:t>
            </a:r>
          </a:p>
        </p:txBody>
      </p:sp>
    </p:spTree>
    <p:extLst>
      <p:ext uri="{BB962C8B-B14F-4D97-AF65-F5344CB8AC3E}">
        <p14:creationId xmlns:p14="http://schemas.microsoft.com/office/powerpoint/2010/main" val="958614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1F959-4E97-421D-A773-E9890E0B49AC}"/>
              </a:ext>
            </a:extLst>
          </p:cNvPr>
          <p:cNvSpPr>
            <a:spLocks noGrp="1"/>
          </p:cNvSpPr>
          <p:nvPr>
            <p:ph type="title"/>
          </p:nvPr>
        </p:nvSpPr>
        <p:spPr/>
        <p:txBody>
          <a:bodyPr/>
          <a:lstStyle/>
          <a:p>
            <a:r>
              <a:rPr lang="en-US" dirty="0">
                <a:cs typeface="Calibri Light"/>
              </a:rPr>
              <a:t>Elegant medical electronic stethoscope</a:t>
            </a:r>
            <a:endParaRPr lang="en-US" dirty="0"/>
          </a:p>
        </p:txBody>
      </p:sp>
      <p:pic>
        <p:nvPicPr>
          <p:cNvPr id="4" name="Picture 4" descr="A picture containing scissors, indoor, wall, pair&#10;&#10;Description generated with high confidence">
            <a:extLst>
              <a:ext uri="{FF2B5EF4-FFF2-40B4-BE49-F238E27FC236}">
                <a16:creationId xmlns:a16="http://schemas.microsoft.com/office/drawing/2014/main" id="{567FE45C-7442-49E3-88E5-C5572EFDA95B}"/>
              </a:ext>
            </a:extLst>
          </p:cNvPr>
          <p:cNvPicPr>
            <a:picLocks noGrp="1" noChangeAspect="1"/>
          </p:cNvPicPr>
          <p:nvPr>
            <p:ph idx="1"/>
          </p:nvPr>
        </p:nvPicPr>
        <p:blipFill>
          <a:blip r:embed="rId3"/>
          <a:stretch>
            <a:fillRect/>
          </a:stretch>
        </p:blipFill>
        <p:spPr>
          <a:xfrm>
            <a:off x="685764" y="1948884"/>
            <a:ext cx="3649133" cy="3649133"/>
          </a:xfrm>
          <a:prstGeom prst="rect">
            <a:avLst/>
          </a:prstGeom>
        </p:spPr>
      </p:pic>
      <p:sp>
        <p:nvSpPr>
          <p:cNvPr id="6" name="TextBox 2">
            <a:extLst>
              <a:ext uri="{FF2B5EF4-FFF2-40B4-BE49-F238E27FC236}">
                <a16:creationId xmlns:a16="http://schemas.microsoft.com/office/drawing/2014/main" id="{AC1F137A-50E3-44EE-96FD-7FB699919CF8}"/>
              </a:ext>
            </a:extLst>
          </p:cNvPr>
          <p:cNvSpPr txBox="1"/>
          <p:nvPr/>
        </p:nvSpPr>
        <p:spPr>
          <a:xfrm>
            <a:off x="1137509" y="5596612"/>
            <a:ext cx="2743200" cy="276999"/>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From Elegant</a:t>
            </a:r>
            <a:r>
              <a:rPr lang="en-US" sz="1200" dirty="0">
                <a:cs typeface="Calibri"/>
              </a:rPr>
              <a:t> Medical [17]</a:t>
            </a:r>
          </a:p>
        </p:txBody>
      </p:sp>
      <p:sp>
        <p:nvSpPr>
          <p:cNvPr id="7" name="TextBox 6">
            <a:extLst>
              <a:ext uri="{FF2B5EF4-FFF2-40B4-BE49-F238E27FC236}">
                <a16:creationId xmlns:a16="http://schemas.microsoft.com/office/drawing/2014/main" id="{B59E090C-3365-4EDA-9238-96485B03833C}"/>
              </a:ext>
            </a:extLst>
          </p:cNvPr>
          <p:cNvSpPr txBox="1"/>
          <p:nvPr/>
        </p:nvSpPr>
        <p:spPr>
          <a:xfrm>
            <a:off x="4724400" y="3195033"/>
            <a:ext cx="6950298" cy="204158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000"/>
              </a:spcAft>
              <a:buFont typeface="Arial"/>
              <a:buChar char="•"/>
            </a:pPr>
            <a:r>
              <a:rPr lang="en-US" sz="2200" dirty="0"/>
              <a:t>Digital stethoscope head that transmits sound as an electrical signal representing acoustic vibrations</a:t>
            </a:r>
            <a:endParaRPr lang="en-US"/>
          </a:p>
          <a:p>
            <a:pPr marL="285750" indent="-285750">
              <a:spcAft>
                <a:spcPts val="1000"/>
              </a:spcAft>
              <a:buFont typeface="Arial"/>
              <a:buChar char="•"/>
            </a:pPr>
            <a:r>
              <a:rPr lang="en-US" sz="2200" dirty="0"/>
              <a:t>Minimizes ambient noise and has a high sensitivity to the desired sound signal </a:t>
            </a:r>
            <a:endParaRPr lang="en-US" sz="2200" dirty="0">
              <a:cs typeface="Calibri"/>
            </a:endParaRPr>
          </a:p>
          <a:p>
            <a:pPr marL="285750" indent="-285750">
              <a:spcAft>
                <a:spcPts val="1000"/>
              </a:spcAft>
              <a:buFont typeface="Arial"/>
              <a:buChar char="•"/>
            </a:pPr>
            <a:endParaRPr lang="en-US" sz="2200" dirty="0">
              <a:cs typeface="Calibri"/>
            </a:endParaRPr>
          </a:p>
        </p:txBody>
      </p:sp>
      <p:sp>
        <p:nvSpPr>
          <p:cNvPr id="3" name="TextBox 2">
            <a:extLst>
              <a:ext uri="{FF2B5EF4-FFF2-40B4-BE49-F238E27FC236}">
                <a16:creationId xmlns:a16="http://schemas.microsoft.com/office/drawing/2014/main" id="{04A8BD08-2006-4390-BDF9-4EDB37D52762}"/>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15</a:t>
            </a:r>
          </a:p>
        </p:txBody>
      </p:sp>
    </p:spTree>
    <p:extLst>
      <p:ext uri="{BB962C8B-B14F-4D97-AF65-F5344CB8AC3E}">
        <p14:creationId xmlns:p14="http://schemas.microsoft.com/office/powerpoint/2010/main" val="3744442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FCCF2-5BDA-4F8D-AB7E-C756BA384A5B}"/>
              </a:ext>
            </a:extLst>
          </p:cNvPr>
          <p:cNvSpPr>
            <a:spLocks noGrp="1"/>
          </p:cNvSpPr>
          <p:nvPr>
            <p:ph type="title"/>
          </p:nvPr>
        </p:nvSpPr>
        <p:spPr>
          <a:xfrm>
            <a:off x="146825" y="107795"/>
            <a:ext cx="10131425" cy="1456267"/>
          </a:xfrm>
        </p:spPr>
        <p:txBody>
          <a:bodyPr/>
          <a:lstStyle/>
          <a:p>
            <a:r>
              <a:rPr lang="en-US" dirty="0">
                <a:cs typeface="Calibri Light"/>
              </a:rPr>
              <a:t>Comparison of existing solutions</a:t>
            </a:r>
            <a:endParaRPr lang="en-US" dirty="0"/>
          </a:p>
        </p:txBody>
      </p:sp>
      <p:graphicFrame>
        <p:nvGraphicFramePr>
          <p:cNvPr id="3" name="Table 3">
            <a:extLst>
              <a:ext uri="{FF2B5EF4-FFF2-40B4-BE49-F238E27FC236}">
                <a16:creationId xmlns:a16="http://schemas.microsoft.com/office/drawing/2014/main" id="{4CF0FDC7-A62D-4F22-8107-11E4A5E5A62F}"/>
              </a:ext>
            </a:extLst>
          </p:cNvPr>
          <p:cNvGraphicFramePr>
            <a:graphicFrameLocks noGrp="1"/>
          </p:cNvGraphicFramePr>
          <p:nvPr>
            <p:extLst>
              <p:ext uri="{D42A27DB-BD31-4B8C-83A1-F6EECF244321}">
                <p14:modId xmlns:p14="http://schemas.microsoft.com/office/powerpoint/2010/main" val="1813873907"/>
              </p:ext>
            </p:extLst>
          </p:nvPr>
        </p:nvGraphicFramePr>
        <p:xfrm>
          <a:off x="353122" y="1356731"/>
          <a:ext cx="11597254" cy="5055513"/>
        </p:xfrm>
        <a:graphic>
          <a:graphicData uri="http://schemas.openxmlformats.org/drawingml/2006/table">
            <a:tbl>
              <a:tblPr firstRow="1" bandRow="1">
                <a:tableStyleId>{5C22544A-7EE6-4342-B048-85BDC9FD1C3A}</a:tableStyleId>
              </a:tblPr>
              <a:tblGrid>
                <a:gridCol w="1914291">
                  <a:extLst>
                    <a:ext uri="{9D8B030D-6E8A-4147-A177-3AD203B41FA5}">
                      <a16:colId xmlns:a16="http://schemas.microsoft.com/office/drawing/2014/main" val="1915179480"/>
                    </a:ext>
                  </a:extLst>
                </a:gridCol>
                <a:gridCol w="910682">
                  <a:extLst>
                    <a:ext uri="{9D8B030D-6E8A-4147-A177-3AD203B41FA5}">
                      <a16:colId xmlns:a16="http://schemas.microsoft.com/office/drawing/2014/main" val="403574260"/>
                    </a:ext>
                  </a:extLst>
                </a:gridCol>
                <a:gridCol w="1022195">
                  <a:extLst>
                    <a:ext uri="{9D8B030D-6E8A-4147-A177-3AD203B41FA5}">
                      <a16:colId xmlns:a16="http://schemas.microsoft.com/office/drawing/2014/main" val="4110791756"/>
                    </a:ext>
                  </a:extLst>
                </a:gridCol>
                <a:gridCol w="1152292">
                  <a:extLst>
                    <a:ext uri="{9D8B030D-6E8A-4147-A177-3AD203B41FA5}">
                      <a16:colId xmlns:a16="http://schemas.microsoft.com/office/drawing/2014/main" val="3998558717"/>
                    </a:ext>
                  </a:extLst>
                </a:gridCol>
                <a:gridCol w="1040780">
                  <a:extLst>
                    <a:ext uri="{9D8B030D-6E8A-4147-A177-3AD203B41FA5}">
                      <a16:colId xmlns:a16="http://schemas.microsoft.com/office/drawing/2014/main" val="3653579869"/>
                    </a:ext>
                  </a:extLst>
                </a:gridCol>
                <a:gridCol w="1059362">
                  <a:extLst>
                    <a:ext uri="{9D8B030D-6E8A-4147-A177-3AD203B41FA5}">
                      <a16:colId xmlns:a16="http://schemas.microsoft.com/office/drawing/2014/main" val="880079154"/>
                    </a:ext>
                  </a:extLst>
                </a:gridCol>
                <a:gridCol w="1059362">
                  <a:extLst>
                    <a:ext uri="{9D8B030D-6E8A-4147-A177-3AD203B41FA5}">
                      <a16:colId xmlns:a16="http://schemas.microsoft.com/office/drawing/2014/main" val="1112115564"/>
                    </a:ext>
                  </a:extLst>
                </a:gridCol>
                <a:gridCol w="1022195">
                  <a:extLst>
                    <a:ext uri="{9D8B030D-6E8A-4147-A177-3AD203B41FA5}">
                      <a16:colId xmlns:a16="http://schemas.microsoft.com/office/drawing/2014/main" val="1201498997"/>
                    </a:ext>
                  </a:extLst>
                </a:gridCol>
                <a:gridCol w="1263803">
                  <a:extLst>
                    <a:ext uri="{9D8B030D-6E8A-4147-A177-3AD203B41FA5}">
                      <a16:colId xmlns:a16="http://schemas.microsoft.com/office/drawing/2014/main" val="1674352804"/>
                    </a:ext>
                  </a:extLst>
                </a:gridCol>
                <a:gridCol w="1152292">
                  <a:extLst>
                    <a:ext uri="{9D8B030D-6E8A-4147-A177-3AD203B41FA5}">
                      <a16:colId xmlns:a16="http://schemas.microsoft.com/office/drawing/2014/main" val="216607387"/>
                    </a:ext>
                  </a:extLst>
                </a:gridCol>
              </a:tblGrid>
              <a:tr h="922428">
                <a:tc>
                  <a:txBody>
                    <a:bodyPr/>
                    <a:lstStyle/>
                    <a:p>
                      <a:pPr>
                        <a:buNone/>
                      </a:pPr>
                      <a:endParaRPr lang="en-US"/>
                    </a:p>
                  </a:txBody>
                  <a:tcPr/>
                </a:tc>
                <a:tc>
                  <a:txBody>
                    <a:bodyPr/>
                    <a:lstStyle/>
                    <a:p>
                      <a:pPr algn="ctr">
                        <a:buNone/>
                      </a:pPr>
                      <a:r>
                        <a:rPr lang="en-US" dirty="0"/>
                        <a:t>Low Cost</a:t>
                      </a:r>
                    </a:p>
                  </a:txBody>
                  <a:tcPr anchor="ctr"/>
                </a:tc>
                <a:tc>
                  <a:txBody>
                    <a:bodyPr/>
                    <a:lstStyle/>
                    <a:p>
                      <a:pPr algn="ctr">
                        <a:buNone/>
                      </a:pPr>
                      <a:r>
                        <a:rPr lang="en-US" dirty="0"/>
                        <a:t>Portable</a:t>
                      </a:r>
                    </a:p>
                  </a:txBody>
                  <a:tcPr anchor="ctr"/>
                </a:tc>
                <a:tc>
                  <a:txBody>
                    <a:bodyPr/>
                    <a:lstStyle/>
                    <a:p>
                      <a:pPr lvl="0" algn="ctr">
                        <a:buNone/>
                      </a:pPr>
                      <a:r>
                        <a:rPr lang="en-US" dirty="0"/>
                        <a:t>Wireless/ Bluetooth</a:t>
                      </a:r>
                    </a:p>
                  </a:txBody>
                  <a:tcPr anchor="ctr"/>
                </a:tc>
                <a:tc>
                  <a:txBody>
                    <a:bodyPr/>
                    <a:lstStyle/>
                    <a:p>
                      <a:pPr algn="ctr">
                        <a:buNone/>
                      </a:pPr>
                      <a:r>
                        <a:rPr lang="en-US" dirty="0"/>
                        <a:t>Record Digital Signal</a:t>
                      </a:r>
                    </a:p>
                  </a:txBody>
                  <a:tcPr anchor="ctr"/>
                </a:tc>
                <a:tc>
                  <a:txBody>
                    <a:bodyPr/>
                    <a:lstStyle/>
                    <a:p>
                      <a:pPr algn="ctr">
                        <a:buNone/>
                      </a:pPr>
                      <a:r>
                        <a:rPr lang="en-US" dirty="0"/>
                        <a:t>Remote Access to Sound</a:t>
                      </a:r>
                    </a:p>
                  </a:txBody>
                  <a:tcPr anchor="ctr"/>
                </a:tc>
                <a:tc>
                  <a:txBody>
                    <a:bodyPr/>
                    <a:lstStyle/>
                    <a:p>
                      <a:pPr algn="ctr">
                        <a:buNone/>
                      </a:pPr>
                      <a:r>
                        <a:rPr lang="en-US" dirty="0"/>
                        <a:t>Easy-to-Use for Patient</a:t>
                      </a:r>
                    </a:p>
                  </a:txBody>
                  <a:tcPr anchor="ctr"/>
                </a:tc>
                <a:tc>
                  <a:txBody>
                    <a:bodyPr/>
                    <a:lstStyle/>
                    <a:p>
                      <a:pPr algn="ctr">
                        <a:buNone/>
                      </a:pPr>
                      <a:r>
                        <a:rPr lang="en-US" dirty="0"/>
                        <a:t>Amplify Sound</a:t>
                      </a:r>
                    </a:p>
                  </a:txBody>
                  <a:tcPr anchor="ctr"/>
                </a:tc>
                <a:tc>
                  <a:txBody>
                    <a:bodyPr/>
                    <a:lstStyle/>
                    <a:p>
                      <a:pPr algn="ctr">
                        <a:buNone/>
                      </a:pPr>
                      <a:r>
                        <a:rPr lang="en-US" dirty="0"/>
                        <a:t>Frequency Filters </a:t>
                      </a:r>
                    </a:p>
                  </a:txBody>
                  <a:tcPr anchor="ctr"/>
                </a:tc>
                <a:tc>
                  <a:txBody>
                    <a:bodyPr/>
                    <a:lstStyle/>
                    <a:p>
                      <a:pPr lvl="0" algn="ctr">
                        <a:buNone/>
                      </a:pPr>
                      <a:r>
                        <a:rPr lang="en-US" dirty="0"/>
                        <a:t>Wearable</a:t>
                      </a:r>
                    </a:p>
                  </a:txBody>
                  <a:tcPr anchor="ctr"/>
                </a:tc>
                <a:extLst>
                  <a:ext uri="{0D108BD9-81ED-4DB2-BD59-A6C34878D82A}">
                    <a16:rowId xmlns:a16="http://schemas.microsoft.com/office/drawing/2014/main" val="3077521862"/>
                  </a:ext>
                </a:extLst>
              </a:tr>
              <a:tr h="765419">
                <a:tc>
                  <a:txBody>
                    <a:bodyPr/>
                    <a:lstStyle/>
                    <a:p>
                      <a:pPr algn="ctr">
                        <a:buNone/>
                      </a:pPr>
                      <a:r>
                        <a:rPr lang="en-US" b="1" dirty="0"/>
                        <a:t>Eko Core Attachment</a:t>
                      </a:r>
                    </a:p>
                  </a:txBody>
                  <a:tcPr anchor="ctr"/>
                </a:tc>
                <a:tc>
                  <a:txBody>
                    <a:bodyPr/>
                    <a:lstStyle/>
                    <a:p>
                      <a:pPr algn="ctr">
                        <a:buNone/>
                      </a:pPr>
                      <a:r>
                        <a:rPr lang="en-US" dirty="0"/>
                        <a:t>x</a:t>
                      </a:r>
                    </a:p>
                  </a:txBody>
                  <a:tcPr anchor="ctr"/>
                </a:tc>
                <a:tc>
                  <a:txBody>
                    <a:bodyPr/>
                    <a:lstStyle/>
                    <a:p>
                      <a:pPr algn="ctr">
                        <a:buNone/>
                      </a:pPr>
                      <a:r>
                        <a:rPr lang="en-US" dirty="0"/>
                        <a:t>x</a:t>
                      </a:r>
                    </a:p>
                  </a:txBody>
                  <a:tcPr anchor="ctr"/>
                </a:tc>
                <a:tc>
                  <a:txBody>
                    <a:bodyPr/>
                    <a:lstStyle/>
                    <a:p>
                      <a:pPr lvl="0" algn="ctr">
                        <a:buNone/>
                      </a:pPr>
                      <a:r>
                        <a:rPr lang="en-US" dirty="0"/>
                        <a:t>x</a:t>
                      </a:r>
                    </a:p>
                  </a:txBody>
                  <a:tcPr anchor="ctr"/>
                </a:tc>
                <a:tc>
                  <a:txBody>
                    <a:bodyPr/>
                    <a:lstStyle/>
                    <a:p>
                      <a:pPr algn="ctr">
                        <a:buNone/>
                      </a:pPr>
                      <a:r>
                        <a:rPr lang="en-US" dirty="0"/>
                        <a:t>x</a:t>
                      </a:r>
                    </a:p>
                  </a:txBody>
                  <a:tcPr anchor="ctr"/>
                </a:tc>
                <a:tc>
                  <a:txBody>
                    <a:bodyPr/>
                    <a:lstStyle/>
                    <a:p>
                      <a:pPr algn="ctr">
                        <a:buNone/>
                      </a:pPr>
                      <a:r>
                        <a:rPr lang="en-US" dirty="0"/>
                        <a:t>x</a:t>
                      </a:r>
                    </a:p>
                  </a:txBody>
                  <a:tcPr anchor="ctr"/>
                </a:tc>
                <a:tc>
                  <a:txBody>
                    <a:bodyPr/>
                    <a:lstStyle/>
                    <a:p>
                      <a:pPr algn="ctr">
                        <a:buNone/>
                      </a:pPr>
                      <a:endParaRPr lang="en-US"/>
                    </a:p>
                  </a:txBody>
                  <a:tcPr anchor="ctr"/>
                </a:tc>
                <a:tc>
                  <a:txBody>
                    <a:bodyPr/>
                    <a:lstStyle/>
                    <a:p>
                      <a:pPr algn="ctr">
                        <a:buNone/>
                      </a:pPr>
                      <a:r>
                        <a:rPr lang="en-US" dirty="0"/>
                        <a:t>x</a:t>
                      </a:r>
                    </a:p>
                  </a:txBody>
                  <a:tcPr anchor="ctr"/>
                </a:tc>
                <a:tc>
                  <a:txBody>
                    <a:bodyPr/>
                    <a:lstStyle/>
                    <a:p>
                      <a:pPr algn="ctr">
                        <a:buNone/>
                      </a:pPr>
                      <a:r>
                        <a:rPr lang="en-US" dirty="0"/>
                        <a:t>x</a:t>
                      </a:r>
                    </a:p>
                  </a:txBody>
                  <a:tcPr anchor="ctr"/>
                </a:tc>
                <a:tc>
                  <a:txBody>
                    <a:bodyPr/>
                    <a:lstStyle/>
                    <a:p>
                      <a:pPr lvl="0" algn="ctr">
                        <a:buNone/>
                      </a:pPr>
                      <a:endParaRPr lang="en-US" dirty="0"/>
                    </a:p>
                  </a:txBody>
                  <a:tcPr anchor="ctr"/>
                </a:tc>
                <a:extLst>
                  <a:ext uri="{0D108BD9-81ED-4DB2-BD59-A6C34878D82A}">
                    <a16:rowId xmlns:a16="http://schemas.microsoft.com/office/drawing/2014/main" val="539244809"/>
                  </a:ext>
                </a:extLst>
              </a:tr>
              <a:tr h="765419">
                <a:tc>
                  <a:txBody>
                    <a:bodyPr/>
                    <a:lstStyle/>
                    <a:p>
                      <a:pPr algn="ctr">
                        <a:buNone/>
                      </a:pPr>
                      <a:r>
                        <a:rPr lang="en-US" b="1" dirty="0" err="1"/>
                        <a:t>TytoCare</a:t>
                      </a:r>
                      <a:r>
                        <a:rPr lang="en-US" b="1" dirty="0"/>
                        <a:t> </a:t>
                      </a:r>
                      <a:r>
                        <a:rPr lang="en-US" b="1" dirty="0" err="1"/>
                        <a:t>TytoHome</a:t>
                      </a:r>
                    </a:p>
                  </a:txBody>
                  <a:tcPr anchor="ctr"/>
                </a:tc>
                <a:tc>
                  <a:txBody>
                    <a:bodyPr/>
                    <a:lstStyle/>
                    <a:p>
                      <a:pPr algn="ctr">
                        <a:buNone/>
                      </a:pPr>
                      <a:r>
                        <a:rPr lang="en-US" dirty="0"/>
                        <a:t>x</a:t>
                      </a:r>
                    </a:p>
                  </a:txBody>
                  <a:tcPr anchor="ctr"/>
                </a:tc>
                <a:tc>
                  <a:txBody>
                    <a:bodyPr/>
                    <a:lstStyle/>
                    <a:p>
                      <a:pPr algn="ctr">
                        <a:buNone/>
                      </a:pPr>
                      <a:r>
                        <a:rPr lang="en-US" dirty="0"/>
                        <a:t>x</a:t>
                      </a:r>
                    </a:p>
                  </a:txBody>
                  <a:tcPr anchor="ctr"/>
                </a:tc>
                <a:tc>
                  <a:txBody>
                    <a:bodyPr/>
                    <a:lstStyle/>
                    <a:p>
                      <a:pPr lvl="0" algn="ctr">
                        <a:buNone/>
                      </a:pPr>
                      <a:r>
                        <a:rPr lang="en-US" dirty="0"/>
                        <a:t>x</a:t>
                      </a:r>
                    </a:p>
                  </a:txBody>
                  <a:tcPr anchor="ctr"/>
                </a:tc>
                <a:tc>
                  <a:txBody>
                    <a:bodyPr/>
                    <a:lstStyle/>
                    <a:p>
                      <a:pPr algn="ctr">
                        <a:buNone/>
                      </a:pPr>
                      <a:r>
                        <a:rPr lang="en-US" dirty="0"/>
                        <a:t>x</a:t>
                      </a:r>
                    </a:p>
                  </a:txBody>
                  <a:tcPr anchor="ctr"/>
                </a:tc>
                <a:tc>
                  <a:txBody>
                    <a:bodyPr/>
                    <a:lstStyle/>
                    <a:p>
                      <a:pPr algn="ctr">
                        <a:buNone/>
                      </a:pPr>
                      <a:r>
                        <a:rPr lang="en-US" dirty="0"/>
                        <a:t>x</a:t>
                      </a:r>
                    </a:p>
                  </a:txBody>
                  <a:tcPr anchor="ctr"/>
                </a:tc>
                <a:tc>
                  <a:txBody>
                    <a:bodyPr/>
                    <a:lstStyle/>
                    <a:p>
                      <a:pPr algn="ctr">
                        <a:buNone/>
                      </a:pPr>
                      <a:r>
                        <a:rPr lang="en-US" dirty="0"/>
                        <a:t>x</a:t>
                      </a:r>
                    </a:p>
                  </a:txBody>
                  <a:tcPr anchor="ctr"/>
                </a:tc>
                <a:tc>
                  <a:txBody>
                    <a:bodyPr/>
                    <a:lstStyle/>
                    <a:p>
                      <a:pPr algn="ctr">
                        <a:buNone/>
                      </a:pPr>
                      <a:r>
                        <a:rPr lang="en-US" dirty="0"/>
                        <a:t>x</a:t>
                      </a:r>
                    </a:p>
                  </a:txBody>
                  <a:tcPr anchor="ctr"/>
                </a:tc>
                <a:tc>
                  <a:txBody>
                    <a:bodyPr/>
                    <a:lstStyle/>
                    <a:p>
                      <a:pPr algn="ctr">
                        <a:buNone/>
                      </a:pPr>
                      <a:r>
                        <a:rPr lang="en-US" dirty="0"/>
                        <a:t>x</a:t>
                      </a:r>
                    </a:p>
                  </a:txBody>
                  <a:tcPr anchor="ctr"/>
                </a:tc>
                <a:tc>
                  <a:txBody>
                    <a:bodyPr/>
                    <a:lstStyle/>
                    <a:p>
                      <a:pPr lvl="0" algn="ctr">
                        <a:buNone/>
                      </a:pPr>
                      <a:endParaRPr lang="en-US" dirty="0"/>
                    </a:p>
                  </a:txBody>
                  <a:tcPr anchor="ctr"/>
                </a:tc>
                <a:extLst>
                  <a:ext uri="{0D108BD9-81ED-4DB2-BD59-A6C34878D82A}">
                    <a16:rowId xmlns:a16="http://schemas.microsoft.com/office/drawing/2014/main" val="1206399065"/>
                  </a:ext>
                </a:extLst>
              </a:tr>
              <a:tr h="765419">
                <a:tc>
                  <a:txBody>
                    <a:bodyPr/>
                    <a:lstStyle/>
                    <a:p>
                      <a:pPr algn="ctr">
                        <a:buNone/>
                      </a:pPr>
                      <a:r>
                        <a:rPr lang="en-US" b="1" dirty="0" err="1"/>
                        <a:t>ThinkLabs</a:t>
                      </a:r>
                      <a:r>
                        <a:rPr lang="en-US" b="1" dirty="0"/>
                        <a:t> One Digital Stethoscope</a:t>
                      </a:r>
                    </a:p>
                  </a:txBody>
                  <a:tcPr anchor="ctr"/>
                </a:tc>
                <a:tc>
                  <a:txBody>
                    <a:bodyPr/>
                    <a:lstStyle/>
                    <a:p>
                      <a:pPr algn="ctr">
                        <a:buNone/>
                      </a:pPr>
                      <a:endParaRPr lang="en-US"/>
                    </a:p>
                  </a:txBody>
                  <a:tcPr anchor="ctr"/>
                </a:tc>
                <a:tc>
                  <a:txBody>
                    <a:bodyPr/>
                    <a:lstStyle/>
                    <a:p>
                      <a:pPr algn="ctr">
                        <a:buNone/>
                      </a:pPr>
                      <a:r>
                        <a:rPr lang="en-US" dirty="0"/>
                        <a:t>x</a:t>
                      </a:r>
                    </a:p>
                  </a:txBody>
                  <a:tcPr anchor="ctr"/>
                </a:tc>
                <a:tc>
                  <a:txBody>
                    <a:bodyPr/>
                    <a:lstStyle/>
                    <a:p>
                      <a:pPr lvl="0" algn="ctr">
                        <a:buNone/>
                      </a:pPr>
                      <a:r>
                        <a:rPr lang="en-US" dirty="0"/>
                        <a:t>x</a:t>
                      </a:r>
                    </a:p>
                  </a:txBody>
                  <a:tcPr anchor="ctr"/>
                </a:tc>
                <a:tc>
                  <a:txBody>
                    <a:bodyPr/>
                    <a:lstStyle/>
                    <a:p>
                      <a:pPr algn="ctr">
                        <a:buNone/>
                      </a:pPr>
                      <a:r>
                        <a:rPr lang="en-US" dirty="0"/>
                        <a:t>x</a:t>
                      </a:r>
                    </a:p>
                  </a:txBody>
                  <a:tcPr anchor="ctr"/>
                </a:tc>
                <a:tc>
                  <a:txBody>
                    <a:bodyPr/>
                    <a:lstStyle/>
                    <a:p>
                      <a:pPr algn="ctr">
                        <a:buNone/>
                      </a:pPr>
                      <a:r>
                        <a:rPr lang="en-US" dirty="0"/>
                        <a:t>x</a:t>
                      </a:r>
                    </a:p>
                  </a:txBody>
                  <a:tcPr anchor="ctr"/>
                </a:tc>
                <a:tc>
                  <a:txBody>
                    <a:bodyPr/>
                    <a:lstStyle/>
                    <a:p>
                      <a:pPr algn="ctr">
                        <a:buNone/>
                      </a:pPr>
                      <a:endParaRPr lang="en-US"/>
                    </a:p>
                  </a:txBody>
                  <a:tcPr anchor="ctr"/>
                </a:tc>
                <a:tc>
                  <a:txBody>
                    <a:bodyPr/>
                    <a:lstStyle/>
                    <a:p>
                      <a:pPr algn="ctr">
                        <a:buNone/>
                      </a:pPr>
                      <a:r>
                        <a:rPr lang="en-US" dirty="0"/>
                        <a:t>x</a:t>
                      </a:r>
                    </a:p>
                  </a:txBody>
                  <a:tcPr anchor="ctr"/>
                </a:tc>
                <a:tc>
                  <a:txBody>
                    <a:bodyPr/>
                    <a:lstStyle/>
                    <a:p>
                      <a:pPr algn="ctr">
                        <a:buNone/>
                      </a:pPr>
                      <a:r>
                        <a:rPr lang="en-US" dirty="0"/>
                        <a:t>x</a:t>
                      </a:r>
                    </a:p>
                  </a:txBody>
                  <a:tcPr anchor="ctr"/>
                </a:tc>
                <a:tc>
                  <a:txBody>
                    <a:bodyPr/>
                    <a:lstStyle/>
                    <a:p>
                      <a:pPr lvl="0" algn="ctr">
                        <a:buNone/>
                      </a:pPr>
                      <a:endParaRPr lang="en-US" dirty="0"/>
                    </a:p>
                  </a:txBody>
                  <a:tcPr anchor="ctr"/>
                </a:tc>
                <a:extLst>
                  <a:ext uri="{0D108BD9-81ED-4DB2-BD59-A6C34878D82A}">
                    <a16:rowId xmlns:a16="http://schemas.microsoft.com/office/drawing/2014/main" val="4031136679"/>
                  </a:ext>
                </a:extLst>
              </a:tr>
              <a:tr h="765419">
                <a:tc>
                  <a:txBody>
                    <a:bodyPr/>
                    <a:lstStyle/>
                    <a:p>
                      <a:pPr algn="ctr">
                        <a:buNone/>
                      </a:pPr>
                      <a:r>
                        <a:rPr lang="en-US" b="1" dirty="0"/>
                        <a:t>AMD Interactive Stethoscope</a:t>
                      </a:r>
                    </a:p>
                  </a:txBody>
                  <a:tcPr anchor="ctr"/>
                </a:tc>
                <a:tc>
                  <a:txBody>
                    <a:bodyPr/>
                    <a:lstStyle/>
                    <a:p>
                      <a:pPr algn="ctr">
                        <a:buNone/>
                      </a:pPr>
                      <a:endParaRPr lang="en-US"/>
                    </a:p>
                  </a:txBody>
                  <a:tcPr anchor="ctr"/>
                </a:tc>
                <a:tc>
                  <a:txBody>
                    <a:bodyPr/>
                    <a:lstStyle/>
                    <a:p>
                      <a:pPr algn="ctr">
                        <a:buNone/>
                      </a:pPr>
                      <a:endParaRPr lang="en-US"/>
                    </a:p>
                  </a:txBody>
                  <a:tcPr anchor="ctr"/>
                </a:tc>
                <a:tc>
                  <a:txBody>
                    <a:bodyPr/>
                    <a:lstStyle/>
                    <a:p>
                      <a:pPr lvl="0" algn="ctr">
                        <a:buNone/>
                      </a:pPr>
                      <a:endParaRPr lang="en-US" dirty="0"/>
                    </a:p>
                  </a:txBody>
                  <a:tcPr anchor="ctr"/>
                </a:tc>
                <a:tc>
                  <a:txBody>
                    <a:bodyPr/>
                    <a:lstStyle/>
                    <a:p>
                      <a:pPr algn="ctr">
                        <a:buNone/>
                      </a:pPr>
                      <a:r>
                        <a:rPr lang="en-US" dirty="0"/>
                        <a:t>x</a:t>
                      </a:r>
                    </a:p>
                  </a:txBody>
                  <a:tcPr anchor="ctr"/>
                </a:tc>
                <a:tc>
                  <a:txBody>
                    <a:bodyPr/>
                    <a:lstStyle/>
                    <a:p>
                      <a:pPr algn="ctr">
                        <a:buNone/>
                      </a:pPr>
                      <a:endParaRPr lang="en-US"/>
                    </a:p>
                  </a:txBody>
                  <a:tcPr anchor="ctr"/>
                </a:tc>
                <a:tc>
                  <a:txBody>
                    <a:bodyPr/>
                    <a:lstStyle/>
                    <a:p>
                      <a:pPr algn="ctr">
                        <a:buNone/>
                      </a:pPr>
                      <a:endParaRPr lang="en-US"/>
                    </a:p>
                  </a:txBody>
                  <a:tcPr anchor="ctr"/>
                </a:tc>
                <a:tc>
                  <a:txBody>
                    <a:bodyPr/>
                    <a:lstStyle/>
                    <a:p>
                      <a:pPr algn="ctr">
                        <a:buNone/>
                      </a:pPr>
                      <a:r>
                        <a:rPr lang="en-US" dirty="0"/>
                        <a:t>x</a:t>
                      </a:r>
                    </a:p>
                  </a:txBody>
                  <a:tcPr anchor="ctr"/>
                </a:tc>
                <a:tc>
                  <a:txBody>
                    <a:bodyPr/>
                    <a:lstStyle/>
                    <a:p>
                      <a:pPr algn="ctr">
                        <a:buNone/>
                      </a:pPr>
                      <a:r>
                        <a:rPr lang="en-US" dirty="0"/>
                        <a:t>x</a:t>
                      </a:r>
                    </a:p>
                  </a:txBody>
                  <a:tcPr anchor="ctr"/>
                </a:tc>
                <a:tc>
                  <a:txBody>
                    <a:bodyPr/>
                    <a:lstStyle/>
                    <a:p>
                      <a:pPr lvl="0" algn="ctr">
                        <a:buNone/>
                      </a:pPr>
                      <a:endParaRPr lang="en-US" dirty="0"/>
                    </a:p>
                  </a:txBody>
                  <a:tcPr anchor="ctr"/>
                </a:tc>
                <a:extLst>
                  <a:ext uri="{0D108BD9-81ED-4DB2-BD59-A6C34878D82A}">
                    <a16:rowId xmlns:a16="http://schemas.microsoft.com/office/drawing/2014/main" val="1996559971"/>
                  </a:ext>
                </a:extLst>
              </a:tr>
              <a:tr h="922428">
                <a:tc>
                  <a:txBody>
                    <a:bodyPr/>
                    <a:lstStyle/>
                    <a:p>
                      <a:pPr algn="ctr">
                        <a:buNone/>
                      </a:pPr>
                      <a:r>
                        <a:rPr lang="en-US" b="1" dirty="0"/>
                        <a:t>Elegant Medical Electronic Stethoscope</a:t>
                      </a:r>
                    </a:p>
                  </a:txBody>
                  <a:tcPr anchor="ctr"/>
                </a:tc>
                <a:tc>
                  <a:txBody>
                    <a:bodyPr/>
                    <a:lstStyle/>
                    <a:p>
                      <a:pPr algn="ctr">
                        <a:buNone/>
                      </a:pPr>
                      <a:endParaRPr lang="en-US"/>
                    </a:p>
                  </a:txBody>
                  <a:tcPr anchor="ctr"/>
                </a:tc>
                <a:tc>
                  <a:txBody>
                    <a:bodyPr/>
                    <a:lstStyle/>
                    <a:p>
                      <a:pPr algn="ctr">
                        <a:buNone/>
                      </a:pPr>
                      <a:r>
                        <a:rPr lang="en-US" dirty="0"/>
                        <a:t>x</a:t>
                      </a:r>
                    </a:p>
                  </a:txBody>
                  <a:tcPr anchor="ctr"/>
                </a:tc>
                <a:tc>
                  <a:txBody>
                    <a:bodyPr/>
                    <a:lstStyle/>
                    <a:p>
                      <a:pPr lvl="0" algn="ctr">
                        <a:buNone/>
                      </a:pPr>
                      <a:endParaRPr lang="en-US" dirty="0"/>
                    </a:p>
                  </a:txBody>
                  <a:tcPr anchor="ctr"/>
                </a:tc>
                <a:tc>
                  <a:txBody>
                    <a:bodyPr/>
                    <a:lstStyle/>
                    <a:p>
                      <a:pPr algn="ctr">
                        <a:buNone/>
                      </a:pPr>
                      <a:endParaRPr lang="en-US"/>
                    </a:p>
                  </a:txBody>
                  <a:tcPr anchor="ctr"/>
                </a:tc>
                <a:tc>
                  <a:txBody>
                    <a:bodyPr/>
                    <a:lstStyle/>
                    <a:p>
                      <a:pPr algn="ctr">
                        <a:buNone/>
                      </a:pPr>
                      <a:endParaRPr lang="en-US"/>
                    </a:p>
                  </a:txBody>
                  <a:tcPr anchor="ctr"/>
                </a:tc>
                <a:tc>
                  <a:txBody>
                    <a:bodyPr/>
                    <a:lstStyle/>
                    <a:p>
                      <a:pPr algn="ctr">
                        <a:buNone/>
                      </a:pPr>
                      <a:endParaRPr lang="en-US"/>
                    </a:p>
                  </a:txBody>
                  <a:tcPr anchor="ctr"/>
                </a:tc>
                <a:tc>
                  <a:txBody>
                    <a:bodyPr/>
                    <a:lstStyle/>
                    <a:p>
                      <a:pPr algn="ctr">
                        <a:buNone/>
                      </a:pPr>
                      <a:r>
                        <a:rPr lang="en-US" dirty="0"/>
                        <a:t>x</a:t>
                      </a:r>
                    </a:p>
                  </a:txBody>
                  <a:tcPr anchor="ctr"/>
                </a:tc>
                <a:tc>
                  <a:txBody>
                    <a:bodyPr/>
                    <a:lstStyle/>
                    <a:p>
                      <a:pPr algn="ctr">
                        <a:buNone/>
                      </a:pPr>
                      <a:r>
                        <a:rPr lang="en-US" dirty="0"/>
                        <a:t>x</a:t>
                      </a:r>
                    </a:p>
                  </a:txBody>
                  <a:tcPr anchor="ctr"/>
                </a:tc>
                <a:tc>
                  <a:txBody>
                    <a:bodyPr/>
                    <a:lstStyle/>
                    <a:p>
                      <a:pPr lvl="0" algn="ctr">
                        <a:buNone/>
                      </a:pPr>
                      <a:endParaRPr lang="en-US" dirty="0"/>
                    </a:p>
                  </a:txBody>
                  <a:tcPr anchor="ctr"/>
                </a:tc>
                <a:extLst>
                  <a:ext uri="{0D108BD9-81ED-4DB2-BD59-A6C34878D82A}">
                    <a16:rowId xmlns:a16="http://schemas.microsoft.com/office/drawing/2014/main" val="3865795911"/>
                  </a:ext>
                </a:extLst>
              </a:tr>
            </a:tbl>
          </a:graphicData>
        </a:graphic>
      </p:graphicFrame>
      <p:sp>
        <p:nvSpPr>
          <p:cNvPr id="6" name="TextBox 5">
            <a:extLst>
              <a:ext uri="{FF2B5EF4-FFF2-40B4-BE49-F238E27FC236}">
                <a16:creationId xmlns:a16="http://schemas.microsoft.com/office/drawing/2014/main" id="{BAD92F9D-45DF-4AD9-AFCC-65AC056EFABE}"/>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16</a:t>
            </a:r>
          </a:p>
        </p:txBody>
      </p:sp>
    </p:spTree>
    <p:extLst>
      <p:ext uri="{BB962C8B-B14F-4D97-AF65-F5344CB8AC3E}">
        <p14:creationId xmlns:p14="http://schemas.microsoft.com/office/powerpoint/2010/main" val="4167726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B346-AF65-45E0-8C6F-CEF28C232CC1}"/>
              </a:ext>
            </a:extLst>
          </p:cNvPr>
          <p:cNvSpPr>
            <a:spLocks noGrp="1"/>
          </p:cNvSpPr>
          <p:nvPr>
            <p:ph type="title"/>
          </p:nvPr>
        </p:nvSpPr>
        <p:spPr/>
        <p:txBody>
          <a:bodyPr/>
          <a:lstStyle/>
          <a:p>
            <a:r>
              <a:rPr lang="en-US" dirty="0">
                <a:cs typeface="Calibri Light"/>
              </a:rPr>
              <a:t>Software solutions</a:t>
            </a:r>
            <a:endParaRPr lang="en-US" dirty="0"/>
          </a:p>
        </p:txBody>
      </p:sp>
      <p:sp>
        <p:nvSpPr>
          <p:cNvPr id="3" name="Content Placeholder 2">
            <a:extLst>
              <a:ext uri="{FF2B5EF4-FFF2-40B4-BE49-F238E27FC236}">
                <a16:creationId xmlns:a16="http://schemas.microsoft.com/office/drawing/2014/main" id="{2E5E97B5-EAE7-4347-AEBF-115AEB5CD312}"/>
              </a:ext>
            </a:extLst>
          </p:cNvPr>
          <p:cNvSpPr>
            <a:spLocks noGrp="1"/>
          </p:cNvSpPr>
          <p:nvPr>
            <p:ph idx="1"/>
          </p:nvPr>
        </p:nvSpPr>
        <p:spPr>
          <a:xfrm>
            <a:off x="711852" y="2513298"/>
            <a:ext cx="4738810" cy="2053492"/>
          </a:xfrm>
        </p:spPr>
        <p:txBody>
          <a:bodyPr>
            <a:normAutofit fontScale="77500" lnSpcReduction="20000"/>
          </a:bodyPr>
          <a:lstStyle/>
          <a:p>
            <a:pPr>
              <a:buClr>
                <a:srgbClr val="FFFFFF"/>
              </a:buClr>
            </a:pPr>
            <a:r>
              <a:rPr lang="en-US" sz="2200" dirty="0">
                <a:cs typeface="Calibri"/>
              </a:rPr>
              <a:t>Traditional Algorithms</a:t>
            </a:r>
          </a:p>
          <a:p>
            <a:pPr lvl="1">
              <a:buClr>
                <a:srgbClr val="FFFFFF"/>
              </a:buClr>
            </a:pPr>
            <a:r>
              <a:rPr lang="en-US" sz="2200" dirty="0">
                <a:cs typeface="Calibri"/>
              </a:rPr>
              <a:t>Support Vector Machine</a:t>
            </a:r>
            <a:endParaRPr lang="en-US" dirty="0"/>
          </a:p>
          <a:p>
            <a:pPr>
              <a:buClr>
                <a:srgbClr val="FFFFFF"/>
              </a:buClr>
            </a:pPr>
            <a:r>
              <a:rPr lang="en-US" sz="2200" dirty="0">
                <a:cs typeface="Calibri"/>
              </a:rPr>
              <a:t>Machine Learning Principles and Techniques</a:t>
            </a:r>
            <a:endParaRPr lang="en-US"/>
          </a:p>
          <a:p>
            <a:pPr lvl="1">
              <a:buClr>
                <a:srgbClr val="FFFFFF"/>
              </a:buClr>
            </a:pPr>
            <a:r>
              <a:rPr lang="en-US" sz="2200" dirty="0">
                <a:cs typeface="Calibri"/>
              </a:rPr>
              <a:t>Feature extraction</a:t>
            </a:r>
          </a:p>
          <a:p>
            <a:pPr lvl="1">
              <a:buClr>
                <a:srgbClr val="FFFFFF"/>
              </a:buClr>
            </a:pPr>
            <a:r>
              <a:rPr lang="en-US" sz="2200" dirty="0">
                <a:cs typeface="Calibri"/>
              </a:rPr>
              <a:t>Dimensionality reduction</a:t>
            </a:r>
          </a:p>
          <a:p>
            <a:pPr lvl="1">
              <a:buClr>
                <a:srgbClr val="FFFFFF"/>
              </a:buClr>
            </a:pPr>
            <a:endParaRPr lang="en-US" sz="2200" dirty="0">
              <a:cs typeface="Calibri"/>
            </a:endParaRPr>
          </a:p>
        </p:txBody>
      </p:sp>
      <p:pic>
        <p:nvPicPr>
          <p:cNvPr id="6" name="Picture 6" descr="A close up of a logo&#10;&#10;Description generated with very high confidence">
            <a:extLst>
              <a:ext uri="{FF2B5EF4-FFF2-40B4-BE49-F238E27FC236}">
                <a16:creationId xmlns:a16="http://schemas.microsoft.com/office/drawing/2014/main" id="{11B07904-4D04-4811-B6DB-3BEC5E9E1155}"/>
              </a:ext>
            </a:extLst>
          </p:cNvPr>
          <p:cNvPicPr>
            <a:picLocks noChangeAspect="1"/>
          </p:cNvPicPr>
          <p:nvPr/>
        </p:nvPicPr>
        <p:blipFill>
          <a:blip r:embed="rId3"/>
          <a:stretch>
            <a:fillRect/>
          </a:stretch>
        </p:blipFill>
        <p:spPr>
          <a:xfrm>
            <a:off x="5974862" y="1854803"/>
            <a:ext cx="4807764" cy="3369831"/>
          </a:xfrm>
          <a:prstGeom prst="rect">
            <a:avLst/>
          </a:prstGeom>
        </p:spPr>
      </p:pic>
      <p:sp>
        <p:nvSpPr>
          <p:cNvPr id="4" name="TextBox 3">
            <a:extLst>
              <a:ext uri="{FF2B5EF4-FFF2-40B4-BE49-F238E27FC236}">
                <a16:creationId xmlns:a16="http://schemas.microsoft.com/office/drawing/2014/main" id="{3F355EA5-4E52-4970-AB15-F6C570F22422}"/>
              </a:ext>
            </a:extLst>
          </p:cNvPr>
          <p:cNvSpPr txBox="1"/>
          <p:nvPr/>
        </p:nvSpPr>
        <p:spPr>
          <a:xfrm>
            <a:off x="6148103" y="5219374"/>
            <a:ext cx="4461283"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dirty="0">
                <a:latin typeface="calibri"/>
                <a:cs typeface="calibri"/>
              </a:rPr>
              <a:t>From Cortes and </a:t>
            </a:r>
            <a:r>
              <a:rPr lang="en-US" sz="1200" i="1" dirty="0" err="1">
                <a:latin typeface="calibri"/>
                <a:cs typeface="calibri"/>
              </a:rPr>
              <a:t>Vapnik</a:t>
            </a:r>
            <a:r>
              <a:rPr lang="en-US" sz="1200" i="1" dirty="0">
                <a:latin typeface="calibri"/>
                <a:cs typeface="calibri"/>
              </a:rPr>
              <a:t>, 1995 </a:t>
            </a:r>
            <a:r>
              <a:rPr lang="en-US" sz="1200" i="1" baseline="30000" dirty="0">
                <a:latin typeface="calibri"/>
                <a:cs typeface="calibri"/>
              </a:rPr>
              <a:t>[7]</a:t>
            </a:r>
            <a:endParaRPr lang="en-US" sz="1200" dirty="0">
              <a:latin typeface="calibri"/>
              <a:cs typeface="calibri"/>
            </a:endParaRPr>
          </a:p>
        </p:txBody>
      </p:sp>
      <p:sp>
        <p:nvSpPr>
          <p:cNvPr id="5" name="TextBox 4">
            <a:extLst>
              <a:ext uri="{FF2B5EF4-FFF2-40B4-BE49-F238E27FC236}">
                <a16:creationId xmlns:a16="http://schemas.microsoft.com/office/drawing/2014/main" id="{7259463D-581B-4CE3-94F5-82D1321138B2}"/>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17</a:t>
            </a:r>
          </a:p>
        </p:txBody>
      </p:sp>
    </p:spTree>
    <p:extLst>
      <p:ext uri="{BB962C8B-B14F-4D97-AF65-F5344CB8AC3E}">
        <p14:creationId xmlns:p14="http://schemas.microsoft.com/office/powerpoint/2010/main" val="1160918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99EF-DCF4-4BDC-938C-20C374015D9E}"/>
              </a:ext>
            </a:extLst>
          </p:cNvPr>
          <p:cNvSpPr>
            <a:spLocks noGrp="1"/>
          </p:cNvSpPr>
          <p:nvPr>
            <p:ph type="title"/>
          </p:nvPr>
        </p:nvSpPr>
        <p:spPr/>
        <p:txBody>
          <a:bodyPr/>
          <a:lstStyle/>
          <a:p>
            <a:r>
              <a:rPr lang="en-US" dirty="0">
                <a:cs typeface="Calibri Light"/>
              </a:rPr>
              <a:t>Neural Networks</a:t>
            </a:r>
          </a:p>
        </p:txBody>
      </p:sp>
      <p:sp>
        <p:nvSpPr>
          <p:cNvPr id="7" name="Content Placeholder 6">
            <a:extLst>
              <a:ext uri="{FF2B5EF4-FFF2-40B4-BE49-F238E27FC236}">
                <a16:creationId xmlns:a16="http://schemas.microsoft.com/office/drawing/2014/main" id="{EB53EA79-4B6F-471C-8B8A-11A34E8B71C4}"/>
              </a:ext>
            </a:extLst>
          </p:cNvPr>
          <p:cNvSpPr>
            <a:spLocks noGrp="1"/>
          </p:cNvSpPr>
          <p:nvPr>
            <p:ph idx="1"/>
          </p:nvPr>
        </p:nvSpPr>
        <p:spPr>
          <a:xfrm>
            <a:off x="650082" y="1951974"/>
            <a:ext cx="5259834" cy="2040467"/>
          </a:xfrm>
        </p:spPr>
        <p:txBody>
          <a:bodyPr/>
          <a:lstStyle/>
          <a:p>
            <a:r>
              <a:rPr lang="en-US" sz="2200" dirty="0">
                <a:cs typeface="Calibri"/>
              </a:rPr>
              <a:t>Layers of interconnected nodes (neurons) where information is transmitted and weights applied</a:t>
            </a:r>
          </a:p>
          <a:p>
            <a:pPr>
              <a:buClr>
                <a:srgbClr val="FFFFFF"/>
              </a:buClr>
            </a:pPr>
            <a:r>
              <a:rPr lang="en-US" sz="2200" dirty="0">
                <a:cs typeface="Calibri"/>
              </a:rPr>
              <a:t>High computational cost precluded effective use</a:t>
            </a:r>
          </a:p>
          <a:p>
            <a:pPr>
              <a:buClr>
                <a:srgbClr val="FFFFFF"/>
              </a:buClr>
            </a:pPr>
            <a:endParaRPr lang="en-US" sz="2200" dirty="0">
              <a:cs typeface="Calibri"/>
            </a:endParaRPr>
          </a:p>
        </p:txBody>
      </p:sp>
      <p:sp>
        <p:nvSpPr>
          <p:cNvPr id="12" name="Content Placeholder 6">
            <a:extLst>
              <a:ext uri="{FF2B5EF4-FFF2-40B4-BE49-F238E27FC236}">
                <a16:creationId xmlns:a16="http://schemas.microsoft.com/office/drawing/2014/main" id="{F667C109-1A2D-4646-A6EE-1E393690EF35}"/>
              </a:ext>
            </a:extLst>
          </p:cNvPr>
          <p:cNvSpPr txBox="1">
            <a:spLocks/>
          </p:cNvSpPr>
          <p:nvPr/>
        </p:nvSpPr>
        <p:spPr>
          <a:xfrm>
            <a:off x="685801" y="3985195"/>
            <a:ext cx="5259834" cy="2040467"/>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200" dirty="0">
                <a:cs typeface="Calibri"/>
              </a:rPr>
              <a:t>Convolutional Neural Network</a:t>
            </a:r>
          </a:p>
          <a:p>
            <a:pPr lvl="1">
              <a:buClr>
                <a:srgbClr val="FFFFFF"/>
              </a:buClr>
            </a:pPr>
            <a:r>
              <a:rPr lang="en-US" sz="2200" dirty="0">
                <a:cs typeface="Calibri"/>
              </a:rPr>
              <a:t>Convolution Layer</a:t>
            </a:r>
          </a:p>
          <a:p>
            <a:pPr lvl="1">
              <a:buClr>
                <a:srgbClr val="FFFFFF"/>
              </a:buClr>
            </a:pPr>
            <a:r>
              <a:rPr lang="en-US" sz="2200" dirty="0">
                <a:cs typeface="Calibri"/>
              </a:rPr>
              <a:t>Pooling Layer</a:t>
            </a:r>
          </a:p>
          <a:p>
            <a:pPr lvl="1">
              <a:buClr>
                <a:srgbClr val="FFFFFF"/>
              </a:buClr>
            </a:pPr>
            <a:r>
              <a:rPr lang="en-US" sz="2200" dirty="0">
                <a:cs typeface="Calibri"/>
              </a:rPr>
              <a:t>Standard network layers</a:t>
            </a:r>
          </a:p>
          <a:p>
            <a:pPr>
              <a:buClr>
                <a:srgbClr val="FFFFFF"/>
              </a:buClr>
            </a:pPr>
            <a:endParaRPr lang="en-US" sz="2200" dirty="0">
              <a:cs typeface="Calibri"/>
            </a:endParaRPr>
          </a:p>
        </p:txBody>
      </p:sp>
      <p:sp>
        <p:nvSpPr>
          <p:cNvPr id="10" name="TextBox 9">
            <a:extLst>
              <a:ext uri="{FF2B5EF4-FFF2-40B4-BE49-F238E27FC236}">
                <a16:creationId xmlns:a16="http://schemas.microsoft.com/office/drawing/2014/main" id="{168398FC-0200-4ED8-9D95-751650C4F86F}"/>
              </a:ext>
            </a:extLst>
          </p:cNvPr>
          <p:cNvSpPr txBox="1"/>
          <p:nvPr/>
        </p:nvSpPr>
        <p:spPr>
          <a:xfrm>
            <a:off x="7161009" y="6053015"/>
            <a:ext cx="3648481"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baseline="30000" dirty="0"/>
              <a:t>From Abdel-Hamid, et al. 2013 [2]</a:t>
            </a:r>
            <a:endParaRPr lang="en-US" sz="1200" dirty="0">
              <a:cs typeface="Calibri"/>
            </a:endParaRPr>
          </a:p>
        </p:txBody>
      </p:sp>
      <p:pic>
        <p:nvPicPr>
          <p:cNvPr id="3" name="Picture 3" descr="A close up of a map&#10;&#10;Description generated with high confidence">
            <a:extLst>
              <a:ext uri="{FF2B5EF4-FFF2-40B4-BE49-F238E27FC236}">
                <a16:creationId xmlns:a16="http://schemas.microsoft.com/office/drawing/2014/main" id="{D987B20A-CBC3-47DD-80D8-B36F1AB21112}"/>
              </a:ext>
            </a:extLst>
          </p:cNvPr>
          <p:cNvPicPr>
            <a:picLocks noChangeAspect="1"/>
          </p:cNvPicPr>
          <p:nvPr/>
        </p:nvPicPr>
        <p:blipFill>
          <a:blip r:embed="rId3"/>
          <a:stretch>
            <a:fillRect/>
          </a:stretch>
        </p:blipFill>
        <p:spPr>
          <a:xfrm>
            <a:off x="5977304" y="1855463"/>
            <a:ext cx="5732583" cy="4165517"/>
          </a:xfrm>
          <a:prstGeom prst="rect">
            <a:avLst/>
          </a:prstGeom>
        </p:spPr>
      </p:pic>
      <p:sp>
        <p:nvSpPr>
          <p:cNvPr id="4" name="TextBox 3">
            <a:extLst>
              <a:ext uri="{FF2B5EF4-FFF2-40B4-BE49-F238E27FC236}">
                <a16:creationId xmlns:a16="http://schemas.microsoft.com/office/drawing/2014/main" id="{F13691C1-64F9-400E-9E97-87E42C03F681}"/>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18</a:t>
            </a:r>
          </a:p>
        </p:txBody>
      </p:sp>
    </p:spTree>
    <p:extLst>
      <p:ext uri="{BB962C8B-B14F-4D97-AF65-F5344CB8AC3E}">
        <p14:creationId xmlns:p14="http://schemas.microsoft.com/office/powerpoint/2010/main" val="106052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09FD-2ABD-4CC7-B01A-FC9758D46946}"/>
              </a:ext>
            </a:extLst>
          </p:cNvPr>
          <p:cNvSpPr>
            <a:spLocks noGrp="1"/>
          </p:cNvSpPr>
          <p:nvPr>
            <p:ph type="title"/>
          </p:nvPr>
        </p:nvSpPr>
        <p:spPr/>
        <p:txBody>
          <a:bodyPr/>
          <a:lstStyle/>
          <a:p>
            <a:r>
              <a:rPr lang="en-US" dirty="0">
                <a:cs typeface="Calibri Light"/>
              </a:rPr>
              <a:t>Background</a:t>
            </a:r>
            <a:endParaRPr lang="en-US" dirty="0"/>
          </a:p>
        </p:txBody>
      </p:sp>
      <p:sp>
        <p:nvSpPr>
          <p:cNvPr id="3" name="TextBox 2">
            <a:extLst>
              <a:ext uri="{FF2B5EF4-FFF2-40B4-BE49-F238E27FC236}">
                <a16:creationId xmlns:a16="http://schemas.microsoft.com/office/drawing/2014/main" id="{88D4DF59-24DB-49E6-8303-E10725D62AC7}"/>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a:t>
            </a:r>
          </a:p>
        </p:txBody>
      </p:sp>
    </p:spTree>
    <p:extLst>
      <p:ext uri="{BB962C8B-B14F-4D97-AF65-F5344CB8AC3E}">
        <p14:creationId xmlns:p14="http://schemas.microsoft.com/office/powerpoint/2010/main" val="469442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D23F-B41A-49BC-B14F-09377DFD594C}"/>
              </a:ext>
            </a:extLst>
          </p:cNvPr>
          <p:cNvSpPr>
            <a:spLocks noGrp="1"/>
          </p:cNvSpPr>
          <p:nvPr>
            <p:ph type="title"/>
          </p:nvPr>
        </p:nvSpPr>
        <p:spPr/>
        <p:txBody>
          <a:bodyPr/>
          <a:lstStyle/>
          <a:p>
            <a:r>
              <a:rPr lang="en-US" dirty="0">
                <a:cs typeface="Calibri Light"/>
              </a:rPr>
              <a:t>Design and development</a:t>
            </a:r>
            <a:endParaRPr lang="en-US" dirty="0"/>
          </a:p>
        </p:txBody>
      </p:sp>
      <p:sp>
        <p:nvSpPr>
          <p:cNvPr id="3" name="Text Placeholder 2">
            <a:extLst>
              <a:ext uri="{FF2B5EF4-FFF2-40B4-BE49-F238E27FC236}">
                <a16:creationId xmlns:a16="http://schemas.microsoft.com/office/drawing/2014/main" id="{543770AA-1603-415B-9755-B5CB29E4EAEB}"/>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930FC25E-A0ED-4DC6-B47A-4C583AE32798}"/>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19</a:t>
            </a:r>
          </a:p>
        </p:txBody>
      </p:sp>
    </p:spTree>
    <p:extLst>
      <p:ext uri="{BB962C8B-B14F-4D97-AF65-F5344CB8AC3E}">
        <p14:creationId xmlns:p14="http://schemas.microsoft.com/office/powerpoint/2010/main" val="1062337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709B-6627-4BAA-8729-5CF71BEE862F}"/>
              </a:ext>
            </a:extLst>
          </p:cNvPr>
          <p:cNvSpPr>
            <a:spLocks noGrp="1"/>
          </p:cNvSpPr>
          <p:nvPr>
            <p:ph type="title"/>
          </p:nvPr>
        </p:nvSpPr>
        <p:spPr/>
        <p:txBody>
          <a:bodyPr/>
          <a:lstStyle/>
          <a:p>
            <a:r>
              <a:rPr lang="en-US" dirty="0">
                <a:cs typeface="Calibri Light"/>
              </a:rPr>
              <a:t>Design Schedule</a:t>
            </a:r>
            <a:endParaRPr lang="en-US" dirty="0"/>
          </a:p>
        </p:txBody>
      </p:sp>
      <p:pic>
        <p:nvPicPr>
          <p:cNvPr id="5" name="Picture 5" descr="A screenshot of a cell phone&#10;&#10;Description generated with very high confidence">
            <a:extLst>
              <a:ext uri="{FF2B5EF4-FFF2-40B4-BE49-F238E27FC236}">
                <a16:creationId xmlns:a16="http://schemas.microsoft.com/office/drawing/2014/main" id="{0EE53111-5E6F-4C7A-8BE7-B6C97A8244C6}"/>
              </a:ext>
            </a:extLst>
          </p:cNvPr>
          <p:cNvPicPr>
            <a:picLocks noGrp="1" noChangeAspect="1"/>
          </p:cNvPicPr>
          <p:nvPr>
            <p:ph idx="1"/>
          </p:nvPr>
        </p:nvPicPr>
        <p:blipFill>
          <a:blip r:embed="rId3"/>
          <a:stretch>
            <a:fillRect/>
          </a:stretch>
        </p:blipFill>
        <p:spPr>
          <a:xfrm>
            <a:off x="2308730" y="1790375"/>
            <a:ext cx="7662220" cy="4674902"/>
          </a:xfrm>
          <a:prstGeom prst="rect">
            <a:avLst/>
          </a:prstGeom>
        </p:spPr>
      </p:pic>
      <p:sp>
        <p:nvSpPr>
          <p:cNvPr id="9" name="TextBox 8">
            <a:extLst>
              <a:ext uri="{FF2B5EF4-FFF2-40B4-BE49-F238E27FC236}">
                <a16:creationId xmlns:a16="http://schemas.microsoft.com/office/drawing/2014/main" id="{E503F154-69F0-4668-88EC-B4F62D455645}"/>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20</a:t>
            </a:r>
            <a:endParaRPr lang="en-US" dirty="0">
              <a:cs typeface="Calibri"/>
            </a:endParaRPr>
          </a:p>
        </p:txBody>
      </p:sp>
    </p:spTree>
    <p:extLst>
      <p:ext uri="{BB962C8B-B14F-4D97-AF65-F5344CB8AC3E}">
        <p14:creationId xmlns:p14="http://schemas.microsoft.com/office/powerpoint/2010/main" val="3924276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53351-350B-4D57-9B38-216398DF6492}"/>
              </a:ext>
            </a:extLst>
          </p:cNvPr>
          <p:cNvSpPr>
            <a:spLocks noGrp="1"/>
          </p:cNvSpPr>
          <p:nvPr>
            <p:ph type="title"/>
          </p:nvPr>
        </p:nvSpPr>
        <p:spPr/>
        <p:txBody>
          <a:bodyPr/>
          <a:lstStyle/>
          <a:p>
            <a:r>
              <a:rPr lang="en-US" dirty="0">
                <a:cs typeface="Calibri Light"/>
              </a:rPr>
              <a:t>Team responsibilities</a:t>
            </a:r>
            <a:endParaRPr lang="en-US" dirty="0"/>
          </a:p>
        </p:txBody>
      </p:sp>
      <p:graphicFrame>
        <p:nvGraphicFramePr>
          <p:cNvPr id="11" name="Content Placeholder 10">
            <a:extLst>
              <a:ext uri="{FF2B5EF4-FFF2-40B4-BE49-F238E27FC236}">
                <a16:creationId xmlns:a16="http://schemas.microsoft.com/office/drawing/2014/main" id="{6854B1AE-BA8A-4E4C-8A61-B94542CDC086}"/>
              </a:ext>
            </a:extLst>
          </p:cNvPr>
          <p:cNvGraphicFramePr>
            <a:graphicFrameLocks noGrp="1"/>
          </p:cNvGraphicFramePr>
          <p:nvPr>
            <p:ph idx="1"/>
            <p:extLst>
              <p:ext uri="{D42A27DB-BD31-4B8C-83A1-F6EECF244321}">
                <p14:modId xmlns:p14="http://schemas.microsoft.com/office/powerpoint/2010/main" val="3305684754"/>
              </p:ext>
            </p:extLst>
          </p:nvPr>
        </p:nvGraphicFramePr>
        <p:xfrm>
          <a:off x="685800" y="2141538"/>
          <a:ext cx="10131423" cy="3517900"/>
        </p:xfrm>
        <a:graphic>
          <a:graphicData uri="http://schemas.openxmlformats.org/drawingml/2006/table">
            <a:tbl>
              <a:tblPr firstRow="1" firstCol="1" bandRow="1">
                <a:tableStyleId>{5C22544A-7EE6-4342-B048-85BDC9FD1C3A}</a:tableStyleId>
              </a:tblPr>
              <a:tblGrid>
                <a:gridCol w="4160433">
                  <a:extLst>
                    <a:ext uri="{9D8B030D-6E8A-4147-A177-3AD203B41FA5}">
                      <a16:colId xmlns:a16="http://schemas.microsoft.com/office/drawing/2014/main" val="644005773"/>
                    </a:ext>
                  </a:extLst>
                </a:gridCol>
                <a:gridCol w="1990330">
                  <a:extLst>
                    <a:ext uri="{9D8B030D-6E8A-4147-A177-3AD203B41FA5}">
                      <a16:colId xmlns:a16="http://schemas.microsoft.com/office/drawing/2014/main" val="4139164823"/>
                    </a:ext>
                  </a:extLst>
                </a:gridCol>
                <a:gridCol w="1990330">
                  <a:extLst>
                    <a:ext uri="{9D8B030D-6E8A-4147-A177-3AD203B41FA5}">
                      <a16:colId xmlns:a16="http://schemas.microsoft.com/office/drawing/2014/main" val="836094415"/>
                    </a:ext>
                  </a:extLst>
                </a:gridCol>
                <a:gridCol w="1990330">
                  <a:extLst>
                    <a:ext uri="{9D8B030D-6E8A-4147-A177-3AD203B41FA5}">
                      <a16:colId xmlns:a16="http://schemas.microsoft.com/office/drawing/2014/main" val="746807287"/>
                    </a:ext>
                  </a:extLst>
                </a:gridCol>
              </a:tblGrid>
              <a:tr h="190500">
                <a:tc>
                  <a:txBody>
                    <a:bodyPr/>
                    <a:lstStyle/>
                    <a:p>
                      <a:endParaRPr lang="en-US">
                        <a:effectLst/>
                      </a:endParaRPr>
                    </a:p>
                  </a:txBody>
                  <a:tcPr marL="68580" marR="68580" marT="0" marB="0"/>
                </a:tc>
                <a:tc>
                  <a:txBody>
                    <a:bodyPr/>
                    <a:lstStyle/>
                    <a:p>
                      <a:pPr algn="ctr">
                        <a:spcAft>
                          <a:spcPts val="0"/>
                        </a:spcAft>
                      </a:pPr>
                      <a:r>
                        <a:rPr lang="en-US" dirty="0">
                          <a:effectLst/>
                        </a:rPr>
                        <a:t>Loren</a:t>
                      </a:r>
                    </a:p>
                  </a:txBody>
                  <a:tcPr marL="68580" marR="68580" marT="0" marB="0"/>
                </a:tc>
                <a:tc>
                  <a:txBody>
                    <a:bodyPr/>
                    <a:lstStyle/>
                    <a:p>
                      <a:pPr algn="ctr">
                        <a:spcAft>
                          <a:spcPts val="0"/>
                        </a:spcAft>
                      </a:pPr>
                      <a:r>
                        <a:rPr lang="en-US" dirty="0">
                          <a:effectLst/>
                        </a:rPr>
                        <a:t>Hannah</a:t>
                      </a:r>
                    </a:p>
                  </a:txBody>
                  <a:tcPr marL="68580" marR="68580" marT="0" marB="0"/>
                </a:tc>
                <a:tc>
                  <a:txBody>
                    <a:bodyPr/>
                    <a:lstStyle/>
                    <a:p>
                      <a:pPr algn="ctr">
                        <a:spcAft>
                          <a:spcPts val="0"/>
                        </a:spcAft>
                      </a:pPr>
                      <a:r>
                        <a:rPr lang="en-US" dirty="0">
                          <a:effectLst/>
                        </a:rPr>
                        <a:t>Kevin</a:t>
                      </a:r>
                    </a:p>
                  </a:txBody>
                  <a:tcPr marL="68580" marR="68580" marT="0" marB="0"/>
                </a:tc>
                <a:extLst>
                  <a:ext uri="{0D108BD9-81ED-4DB2-BD59-A6C34878D82A}">
                    <a16:rowId xmlns:a16="http://schemas.microsoft.com/office/drawing/2014/main" val="2875403727"/>
                  </a:ext>
                </a:extLst>
              </a:tr>
              <a:tr h="190500">
                <a:tc>
                  <a:txBody>
                    <a:bodyPr/>
                    <a:lstStyle/>
                    <a:p>
                      <a:pPr>
                        <a:lnSpc>
                          <a:spcPct val="115000"/>
                        </a:lnSpc>
                        <a:spcAft>
                          <a:spcPts val="0"/>
                        </a:spcAft>
                      </a:pPr>
                      <a:r>
                        <a:rPr lang="en-US" dirty="0">
                          <a:effectLst/>
                        </a:rPr>
                        <a:t>Research</a:t>
                      </a:r>
                    </a:p>
                  </a:txBody>
                  <a:tcPr marL="68580" marR="68580" marT="0" marB="0"/>
                </a:tc>
                <a:tc>
                  <a:txBody>
                    <a:bodyPr/>
                    <a:lstStyle/>
                    <a:p>
                      <a:pPr algn="ctr">
                        <a:lnSpc>
                          <a:spcPct val="115000"/>
                        </a:lnSpc>
                        <a:spcAft>
                          <a:spcPts val="0"/>
                        </a:spcAft>
                      </a:pPr>
                      <a:r>
                        <a:rPr lang="en-US" b="1" dirty="0">
                          <a:effectLst/>
                        </a:rPr>
                        <a:t>x</a:t>
                      </a:r>
                    </a:p>
                  </a:txBody>
                  <a:tcPr marL="68580" marR="68580" marT="0" marB="0"/>
                </a:tc>
                <a:tc>
                  <a:txBody>
                    <a:bodyPr/>
                    <a:lstStyle/>
                    <a:p>
                      <a:pPr algn="ctr">
                        <a:lnSpc>
                          <a:spcPct val="115000"/>
                        </a:lnSpc>
                        <a:spcAft>
                          <a:spcPts val="0"/>
                        </a:spcAft>
                      </a:pPr>
                      <a:r>
                        <a:rPr lang="en-US" b="1" dirty="0">
                          <a:effectLst/>
                        </a:rPr>
                        <a:t>x</a:t>
                      </a:r>
                    </a:p>
                  </a:txBody>
                  <a:tcPr marL="68580" marR="68580" marT="0" marB="0"/>
                </a:tc>
                <a:tc>
                  <a:txBody>
                    <a:bodyPr/>
                    <a:lstStyle/>
                    <a:p>
                      <a:pPr algn="ctr">
                        <a:lnSpc>
                          <a:spcPct val="115000"/>
                        </a:lnSpc>
                        <a:spcAft>
                          <a:spcPts val="0"/>
                        </a:spcAft>
                      </a:pPr>
                      <a:r>
                        <a:rPr lang="en-US" b="1" dirty="0">
                          <a:effectLst/>
                        </a:rPr>
                        <a:t>x</a:t>
                      </a:r>
                    </a:p>
                  </a:txBody>
                  <a:tcPr marL="68580" marR="68580" marT="0" marB="0"/>
                </a:tc>
                <a:extLst>
                  <a:ext uri="{0D108BD9-81ED-4DB2-BD59-A6C34878D82A}">
                    <a16:rowId xmlns:a16="http://schemas.microsoft.com/office/drawing/2014/main" val="1497701524"/>
                  </a:ext>
                </a:extLst>
              </a:tr>
              <a:tr h="190500">
                <a:tc>
                  <a:txBody>
                    <a:bodyPr/>
                    <a:lstStyle/>
                    <a:p>
                      <a:pPr>
                        <a:lnSpc>
                          <a:spcPct val="115000"/>
                        </a:lnSpc>
                        <a:spcAft>
                          <a:spcPts val="0"/>
                        </a:spcAft>
                      </a:pPr>
                      <a:r>
                        <a:rPr lang="en-US" dirty="0">
                          <a:effectLst/>
                        </a:rPr>
                        <a:t>Mentor Outreach</a:t>
                      </a:r>
                    </a:p>
                  </a:txBody>
                  <a:tcPr marL="68580" marR="68580" marT="0" marB="0"/>
                </a:tc>
                <a:tc>
                  <a:txBody>
                    <a:bodyPr/>
                    <a:lstStyle/>
                    <a:p>
                      <a:pPr>
                        <a:buNone/>
                      </a:pPr>
                      <a:endParaRPr lang="en-US" b="1" dirty="0">
                        <a:effectLst/>
                      </a:endParaRPr>
                    </a:p>
                  </a:txBody>
                  <a:tcPr marL="68580" marR="68580" marT="0" marB="0"/>
                </a:tc>
                <a:tc>
                  <a:txBody>
                    <a:bodyPr/>
                    <a:lstStyle/>
                    <a:p>
                      <a:pPr>
                        <a:buNone/>
                      </a:pPr>
                      <a:endParaRPr lang="en-US" b="1" dirty="0">
                        <a:effectLst/>
                      </a:endParaRPr>
                    </a:p>
                  </a:txBody>
                  <a:tcPr marL="68580" marR="68580" marT="0" marB="0"/>
                </a:tc>
                <a:tc>
                  <a:txBody>
                    <a:bodyPr/>
                    <a:lstStyle/>
                    <a:p>
                      <a:pPr algn="ctr">
                        <a:lnSpc>
                          <a:spcPct val="115000"/>
                        </a:lnSpc>
                        <a:spcAft>
                          <a:spcPts val="0"/>
                        </a:spcAft>
                      </a:pPr>
                      <a:r>
                        <a:rPr lang="en-US" b="1" dirty="0">
                          <a:effectLst/>
                        </a:rPr>
                        <a:t>x</a:t>
                      </a:r>
                    </a:p>
                  </a:txBody>
                  <a:tcPr marL="68580" marR="68580" marT="0" marB="0"/>
                </a:tc>
                <a:extLst>
                  <a:ext uri="{0D108BD9-81ED-4DB2-BD59-A6C34878D82A}">
                    <a16:rowId xmlns:a16="http://schemas.microsoft.com/office/drawing/2014/main" val="4043056754"/>
                  </a:ext>
                </a:extLst>
              </a:tr>
              <a:tr h="190500">
                <a:tc>
                  <a:txBody>
                    <a:bodyPr/>
                    <a:lstStyle/>
                    <a:p>
                      <a:pPr>
                        <a:lnSpc>
                          <a:spcPct val="115000"/>
                        </a:lnSpc>
                        <a:spcAft>
                          <a:spcPts val="0"/>
                        </a:spcAft>
                      </a:pPr>
                      <a:r>
                        <a:rPr lang="en-US" dirty="0">
                          <a:effectLst/>
                        </a:rPr>
                        <a:t>Website</a:t>
                      </a:r>
                    </a:p>
                  </a:txBody>
                  <a:tcPr marL="68580" marR="68580" marT="0" marB="0"/>
                </a:tc>
                <a:tc>
                  <a:txBody>
                    <a:bodyPr/>
                    <a:lstStyle/>
                    <a:p>
                      <a:pPr algn="ctr">
                        <a:lnSpc>
                          <a:spcPct val="115000"/>
                        </a:lnSpc>
                        <a:spcAft>
                          <a:spcPts val="0"/>
                        </a:spcAft>
                      </a:pPr>
                      <a:r>
                        <a:rPr lang="en-US" b="1" dirty="0">
                          <a:effectLst/>
                        </a:rPr>
                        <a:t>x</a:t>
                      </a:r>
                    </a:p>
                  </a:txBody>
                  <a:tcPr marL="68580" marR="68580" marT="0" marB="0"/>
                </a:tc>
                <a:tc>
                  <a:txBody>
                    <a:bodyPr/>
                    <a:lstStyle/>
                    <a:p>
                      <a:pPr algn="ctr">
                        <a:lnSpc>
                          <a:spcPct val="115000"/>
                        </a:lnSpc>
                        <a:spcAft>
                          <a:spcPts val="0"/>
                        </a:spcAft>
                      </a:pPr>
                      <a:r>
                        <a:rPr lang="en-US" b="1" dirty="0">
                          <a:effectLst/>
                        </a:rPr>
                        <a:t>x</a:t>
                      </a:r>
                    </a:p>
                  </a:txBody>
                  <a:tcPr marL="68580" marR="68580" marT="0" marB="0"/>
                </a:tc>
                <a:tc>
                  <a:txBody>
                    <a:bodyPr/>
                    <a:lstStyle/>
                    <a:p>
                      <a:pPr>
                        <a:buNone/>
                      </a:pPr>
                      <a:endParaRPr lang="en-US" b="1" dirty="0">
                        <a:effectLst/>
                      </a:endParaRPr>
                    </a:p>
                  </a:txBody>
                  <a:tcPr marL="68580" marR="68580" marT="0" marB="0"/>
                </a:tc>
                <a:extLst>
                  <a:ext uri="{0D108BD9-81ED-4DB2-BD59-A6C34878D82A}">
                    <a16:rowId xmlns:a16="http://schemas.microsoft.com/office/drawing/2014/main" val="739077375"/>
                  </a:ext>
                </a:extLst>
              </a:tr>
              <a:tr h="190500">
                <a:tc>
                  <a:txBody>
                    <a:bodyPr/>
                    <a:lstStyle/>
                    <a:p>
                      <a:pPr>
                        <a:lnSpc>
                          <a:spcPct val="115000"/>
                        </a:lnSpc>
                        <a:spcAft>
                          <a:spcPts val="0"/>
                        </a:spcAft>
                      </a:pPr>
                      <a:r>
                        <a:rPr lang="en-US" dirty="0">
                          <a:effectLst/>
                        </a:rPr>
                        <a:t>Brainstorming</a:t>
                      </a:r>
                    </a:p>
                  </a:txBody>
                  <a:tcPr marL="68580" marR="68580" marT="0" marB="0"/>
                </a:tc>
                <a:tc>
                  <a:txBody>
                    <a:bodyPr/>
                    <a:lstStyle/>
                    <a:p>
                      <a:pPr algn="ctr">
                        <a:lnSpc>
                          <a:spcPct val="115000"/>
                        </a:lnSpc>
                        <a:spcAft>
                          <a:spcPts val="0"/>
                        </a:spcAft>
                      </a:pPr>
                      <a:r>
                        <a:rPr lang="en-US" b="1" dirty="0">
                          <a:effectLst/>
                        </a:rPr>
                        <a:t>x</a:t>
                      </a:r>
                    </a:p>
                  </a:txBody>
                  <a:tcPr marL="68580" marR="68580" marT="0" marB="0"/>
                </a:tc>
                <a:tc>
                  <a:txBody>
                    <a:bodyPr/>
                    <a:lstStyle/>
                    <a:p>
                      <a:pPr algn="ctr">
                        <a:lnSpc>
                          <a:spcPct val="115000"/>
                        </a:lnSpc>
                        <a:spcAft>
                          <a:spcPts val="0"/>
                        </a:spcAft>
                      </a:pPr>
                      <a:r>
                        <a:rPr lang="en-US" b="1" dirty="0">
                          <a:effectLst/>
                        </a:rPr>
                        <a:t>x</a:t>
                      </a:r>
                    </a:p>
                  </a:txBody>
                  <a:tcPr marL="68580" marR="68580" marT="0" marB="0"/>
                </a:tc>
                <a:tc>
                  <a:txBody>
                    <a:bodyPr/>
                    <a:lstStyle/>
                    <a:p>
                      <a:pPr algn="ctr">
                        <a:lnSpc>
                          <a:spcPct val="115000"/>
                        </a:lnSpc>
                        <a:spcAft>
                          <a:spcPts val="0"/>
                        </a:spcAft>
                      </a:pPr>
                      <a:r>
                        <a:rPr lang="en-US" b="1" dirty="0">
                          <a:effectLst/>
                        </a:rPr>
                        <a:t>x</a:t>
                      </a:r>
                    </a:p>
                  </a:txBody>
                  <a:tcPr marL="68580" marR="68580" marT="0" marB="0"/>
                </a:tc>
                <a:extLst>
                  <a:ext uri="{0D108BD9-81ED-4DB2-BD59-A6C34878D82A}">
                    <a16:rowId xmlns:a16="http://schemas.microsoft.com/office/drawing/2014/main" val="1485961516"/>
                  </a:ext>
                </a:extLst>
              </a:tr>
              <a:tr h="190500">
                <a:tc>
                  <a:txBody>
                    <a:bodyPr/>
                    <a:lstStyle/>
                    <a:p>
                      <a:pPr>
                        <a:lnSpc>
                          <a:spcPct val="115000"/>
                        </a:lnSpc>
                        <a:spcAft>
                          <a:spcPts val="0"/>
                        </a:spcAft>
                      </a:pPr>
                      <a:r>
                        <a:rPr lang="en-US" dirty="0">
                          <a:effectLst/>
                        </a:rPr>
                        <a:t>CAD Modelling</a:t>
                      </a:r>
                    </a:p>
                  </a:txBody>
                  <a:tcPr marL="68580" marR="68580" marT="0" marB="0"/>
                </a:tc>
                <a:tc>
                  <a:txBody>
                    <a:bodyPr/>
                    <a:lstStyle/>
                    <a:p>
                      <a:pPr>
                        <a:buNone/>
                      </a:pPr>
                      <a:endParaRPr lang="en-US" b="1" dirty="0">
                        <a:effectLst/>
                      </a:endParaRPr>
                    </a:p>
                  </a:txBody>
                  <a:tcPr marL="68580" marR="68580" marT="0" marB="0"/>
                </a:tc>
                <a:tc>
                  <a:txBody>
                    <a:bodyPr/>
                    <a:lstStyle/>
                    <a:p>
                      <a:pPr algn="ctr">
                        <a:lnSpc>
                          <a:spcPct val="115000"/>
                        </a:lnSpc>
                        <a:spcAft>
                          <a:spcPts val="0"/>
                        </a:spcAft>
                      </a:pPr>
                      <a:r>
                        <a:rPr lang="en-US" b="1" dirty="0">
                          <a:effectLst/>
                        </a:rPr>
                        <a:t>x</a:t>
                      </a:r>
                    </a:p>
                  </a:txBody>
                  <a:tcPr marL="68580" marR="68580" marT="0" marB="0"/>
                </a:tc>
                <a:tc>
                  <a:txBody>
                    <a:bodyPr/>
                    <a:lstStyle/>
                    <a:p>
                      <a:pPr>
                        <a:buNone/>
                      </a:pPr>
                      <a:endParaRPr lang="en-US" b="1" dirty="0">
                        <a:effectLst/>
                      </a:endParaRPr>
                    </a:p>
                  </a:txBody>
                  <a:tcPr marL="68580" marR="68580" marT="0" marB="0"/>
                </a:tc>
                <a:extLst>
                  <a:ext uri="{0D108BD9-81ED-4DB2-BD59-A6C34878D82A}">
                    <a16:rowId xmlns:a16="http://schemas.microsoft.com/office/drawing/2014/main" val="1783838918"/>
                  </a:ext>
                </a:extLst>
              </a:tr>
              <a:tr h="190500">
                <a:tc>
                  <a:txBody>
                    <a:bodyPr/>
                    <a:lstStyle/>
                    <a:p>
                      <a:pPr>
                        <a:lnSpc>
                          <a:spcPct val="115000"/>
                        </a:lnSpc>
                        <a:spcAft>
                          <a:spcPts val="0"/>
                        </a:spcAft>
                      </a:pPr>
                      <a:r>
                        <a:rPr lang="en-US" dirty="0">
                          <a:effectLst/>
                        </a:rPr>
                        <a:t>Software Coding</a:t>
                      </a:r>
                    </a:p>
                  </a:txBody>
                  <a:tcPr marL="68580" marR="68580" marT="0" marB="0"/>
                </a:tc>
                <a:tc>
                  <a:txBody>
                    <a:bodyPr/>
                    <a:lstStyle/>
                    <a:p>
                      <a:pPr algn="ctr">
                        <a:lnSpc>
                          <a:spcPct val="115000"/>
                        </a:lnSpc>
                        <a:spcAft>
                          <a:spcPts val="0"/>
                        </a:spcAft>
                      </a:pPr>
                      <a:r>
                        <a:rPr lang="en-US" b="1" dirty="0">
                          <a:effectLst/>
                        </a:rPr>
                        <a:t>x</a:t>
                      </a:r>
                    </a:p>
                  </a:txBody>
                  <a:tcPr marL="68580" marR="68580" marT="0" marB="0"/>
                </a:tc>
                <a:tc>
                  <a:txBody>
                    <a:bodyPr/>
                    <a:lstStyle/>
                    <a:p>
                      <a:pPr>
                        <a:buNone/>
                      </a:pPr>
                      <a:endParaRPr lang="en-US" b="1" dirty="0">
                        <a:effectLst/>
                      </a:endParaRPr>
                    </a:p>
                  </a:txBody>
                  <a:tcPr marL="68580" marR="68580" marT="0" marB="0"/>
                </a:tc>
                <a:tc>
                  <a:txBody>
                    <a:bodyPr/>
                    <a:lstStyle/>
                    <a:p>
                      <a:pPr algn="ctr">
                        <a:lnSpc>
                          <a:spcPct val="115000"/>
                        </a:lnSpc>
                        <a:spcAft>
                          <a:spcPts val="0"/>
                        </a:spcAft>
                      </a:pPr>
                      <a:r>
                        <a:rPr lang="en-US" b="1" dirty="0">
                          <a:effectLst/>
                        </a:rPr>
                        <a:t>x</a:t>
                      </a:r>
                    </a:p>
                  </a:txBody>
                  <a:tcPr marL="68580" marR="68580" marT="0" marB="0"/>
                </a:tc>
                <a:extLst>
                  <a:ext uri="{0D108BD9-81ED-4DB2-BD59-A6C34878D82A}">
                    <a16:rowId xmlns:a16="http://schemas.microsoft.com/office/drawing/2014/main" val="2572608894"/>
                  </a:ext>
                </a:extLst>
              </a:tr>
              <a:tr h="190500">
                <a:tc>
                  <a:txBody>
                    <a:bodyPr/>
                    <a:lstStyle/>
                    <a:p>
                      <a:pPr>
                        <a:lnSpc>
                          <a:spcPct val="115000"/>
                        </a:lnSpc>
                        <a:spcAft>
                          <a:spcPts val="0"/>
                        </a:spcAft>
                      </a:pPr>
                      <a:r>
                        <a:rPr lang="en-US" dirty="0">
                          <a:effectLst/>
                        </a:rPr>
                        <a:t>Prototyping</a:t>
                      </a:r>
                    </a:p>
                  </a:txBody>
                  <a:tcPr marL="68580" marR="68580" marT="0" marB="0"/>
                </a:tc>
                <a:tc>
                  <a:txBody>
                    <a:bodyPr/>
                    <a:lstStyle/>
                    <a:p>
                      <a:pPr algn="ctr">
                        <a:lnSpc>
                          <a:spcPct val="115000"/>
                        </a:lnSpc>
                        <a:spcAft>
                          <a:spcPts val="0"/>
                        </a:spcAft>
                      </a:pPr>
                      <a:r>
                        <a:rPr lang="en-US" b="1" dirty="0">
                          <a:effectLst/>
                        </a:rPr>
                        <a:t>x</a:t>
                      </a:r>
                    </a:p>
                  </a:txBody>
                  <a:tcPr marL="68580" marR="68580" marT="0" marB="0"/>
                </a:tc>
                <a:tc>
                  <a:txBody>
                    <a:bodyPr/>
                    <a:lstStyle/>
                    <a:p>
                      <a:pPr algn="ctr">
                        <a:lnSpc>
                          <a:spcPct val="115000"/>
                        </a:lnSpc>
                        <a:spcAft>
                          <a:spcPts val="0"/>
                        </a:spcAft>
                      </a:pPr>
                      <a:r>
                        <a:rPr lang="en-US" b="1" dirty="0">
                          <a:effectLst/>
                        </a:rPr>
                        <a:t>x</a:t>
                      </a:r>
                    </a:p>
                  </a:txBody>
                  <a:tcPr marL="68580" marR="68580" marT="0" marB="0"/>
                </a:tc>
                <a:tc>
                  <a:txBody>
                    <a:bodyPr/>
                    <a:lstStyle/>
                    <a:p>
                      <a:pPr algn="ctr">
                        <a:lnSpc>
                          <a:spcPct val="115000"/>
                        </a:lnSpc>
                        <a:spcAft>
                          <a:spcPts val="0"/>
                        </a:spcAft>
                      </a:pPr>
                      <a:r>
                        <a:rPr lang="en-US" b="1" dirty="0">
                          <a:effectLst/>
                        </a:rPr>
                        <a:t>x</a:t>
                      </a:r>
                    </a:p>
                  </a:txBody>
                  <a:tcPr marL="68580" marR="68580" marT="0" marB="0"/>
                </a:tc>
                <a:extLst>
                  <a:ext uri="{0D108BD9-81ED-4DB2-BD59-A6C34878D82A}">
                    <a16:rowId xmlns:a16="http://schemas.microsoft.com/office/drawing/2014/main" val="2334352157"/>
                  </a:ext>
                </a:extLst>
              </a:tr>
              <a:tr h="190500">
                <a:tc>
                  <a:txBody>
                    <a:bodyPr/>
                    <a:lstStyle/>
                    <a:p>
                      <a:pPr>
                        <a:lnSpc>
                          <a:spcPct val="115000"/>
                        </a:lnSpc>
                        <a:spcAft>
                          <a:spcPts val="0"/>
                        </a:spcAft>
                      </a:pPr>
                      <a:r>
                        <a:rPr lang="en-US" dirty="0">
                          <a:effectLst/>
                        </a:rPr>
                        <a:t>Prototype testing</a:t>
                      </a:r>
                    </a:p>
                  </a:txBody>
                  <a:tcPr marL="68580" marR="68580" marT="0" marB="0"/>
                </a:tc>
                <a:tc>
                  <a:txBody>
                    <a:bodyPr/>
                    <a:lstStyle/>
                    <a:p>
                      <a:pPr algn="ctr">
                        <a:lnSpc>
                          <a:spcPct val="115000"/>
                        </a:lnSpc>
                        <a:spcAft>
                          <a:spcPts val="0"/>
                        </a:spcAft>
                      </a:pPr>
                      <a:r>
                        <a:rPr lang="en-US" b="1" dirty="0">
                          <a:effectLst/>
                        </a:rPr>
                        <a:t>x</a:t>
                      </a:r>
                    </a:p>
                  </a:txBody>
                  <a:tcPr marL="68580" marR="68580" marT="0" marB="0"/>
                </a:tc>
                <a:tc>
                  <a:txBody>
                    <a:bodyPr/>
                    <a:lstStyle/>
                    <a:p>
                      <a:pPr algn="ctr">
                        <a:lnSpc>
                          <a:spcPct val="115000"/>
                        </a:lnSpc>
                        <a:spcAft>
                          <a:spcPts val="0"/>
                        </a:spcAft>
                      </a:pPr>
                      <a:r>
                        <a:rPr lang="en-US" b="1" dirty="0">
                          <a:effectLst/>
                        </a:rPr>
                        <a:t>x</a:t>
                      </a:r>
                    </a:p>
                  </a:txBody>
                  <a:tcPr marL="68580" marR="68580" marT="0" marB="0"/>
                </a:tc>
                <a:tc>
                  <a:txBody>
                    <a:bodyPr/>
                    <a:lstStyle/>
                    <a:p>
                      <a:pPr algn="ctr">
                        <a:lnSpc>
                          <a:spcPct val="115000"/>
                        </a:lnSpc>
                        <a:spcAft>
                          <a:spcPts val="0"/>
                        </a:spcAft>
                      </a:pPr>
                      <a:r>
                        <a:rPr lang="en-US" b="1" dirty="0">
                          <a:effectLst/>
                        </a:rPr>
                        <a:t>x</a:t>
                      </a:r>
                    </a:p>
                  </a:txBody>
                  <a:tcPr marL="68580" marR="68580" marT="0" marB="0"/>
                </a:tc>
                <a:extLst>
                  <a:ext uri="{0D108BD9-81ED-4DB2-BD59-A6C34878D82A}">
                    <a16:rowId xmlns:a16="http://schemas.microsoft.com/office/drawing/2014/main" val="1671853176"/>
                  </a:ext>
                </a:extLst>
              </a:tr>
              <a:tr h="190500">
                <a:tc>
                  <a:txBody>
                    <a:bodyPr/>
                    <a:lstStyle/>
                    <a:p>
                      <a:pPr>
                        <a:spcAft>
                          <a:spcPts val="0"/>
                        </a:spcAft>
                      </a:pPr>
                      <a:r>
                        <a:rPr lang="en-US" dirty="0">
                          <a:effectLst/>
                        </a:rPr>
                        <a:t>Preliminary Presentation</a:t>
                      </a:r>
                    </a:p>
                  </a:txBody>
                  <a:tcPr marL="68580" marR="68580" marT="0" marB="0"/>
                </a:tc>
                <a:tc>
                  <a:txBody>
                    <a:bodyPr/>
                    <a:lstStyle/>
                    <a:p>
                      <a:pPr algn="ctr">
                        <a:spcAft>
                          <a:spcPts val="0"/>
                        </a:spcAft>
                      </a:pPr>
                      <a:endParaRPr lang="en-US" b="1" dirty="0">
                        <a:effectLst/>
                      </a:endParaRPr>
                    </a:p>
                  </a:txBody>
                  <a:tcPr marL="68580" marR="68580" marT="0" marB="0"/>
                </a:tc>
                <a:tc>
                  <a:txBody>
                    <a:bodyPr/>
                    <a:lstStyle/>
                    <a:p>
                      <a:pPr algn="ctr">
                        <a:spcAft>
                          <a:spcPts val="0"/>
                        </a:spcAft>
                      </a:pPr>
                      <a:endParaRPr lang="en-US" b="1" dirty="0">
                        <a:effectLst/>
                      </a:endParaRPr>
                    </a:p>
                  </a:txBody>
                  <a:tcPr marL="68580" marR="68580" marT="0" marB="0"/>
                </a:tc>
                <a:tc>
                  <a:txBody>
                    <a:bodyPr/>
                    <a:lstStyle/>
                    <a:p>
                      <a:pPr algn="ctr">
                        <a:spcAft>
                          <a:spcPts val="0"/>
                        </a:spcAft>
                      </a:pPr>
                      <a:r>
                        <a:rPr lang="en-US" b="1" dirty="0">
                          <a:effectLst/>
                        </a:rPr>
                        <a:t>x</a:t>
                      </a:r>
                    </a:p>
                  </a:txBody>
                  <a:tcPr marL="68580" marR="68580" marT="0" marB="0"/>
                </a:tc>
                <a:extLst>
                  <a:ext uri="{0D108BD9-81ED-4DB2-BD59-A6C34878D82A}">
                    <a16:rowId xmlns:a16="http://schemas.microsoft.com/office/drawing/2014/main" val="1915185491"/>
                  </a:ext>
                </a:extLst>
              </a:tr>
              <a:tr h="190500">
                <a:tc>
                  <a:txBody>
                    <a:bodyPr/>
                    <a:lstStyle/>
                    <a:p>
                      <a:pPr>
                        <a:lnSpc>
                          <a:spcPct val="115000"/>
                        </a:lnSpc>
                        <a:spcAft>
                          <a:spcPts val="0"/>
                        </a:spcAft>
                      </a:pPr>
                      <a:r>
                        <a:rPr lang="en-US" dirty="0">
                          <a:effectLst/>
                        </a:rPr>
                        <a:t>Progress Presentation</a:t>
                      </a:r>
                    </a:p>
                  </a:txBody>
                  <a:tcPr marL="68580" marR="68580" marT="0" marB="0"/>
                </a:tc>
                <a:tc>
                  <a:txBody>
                    <a:bodyPr/>
                    <a:lstStyle/>
                    <a:p>
                      <a:pPr algn="ctr">
                        <a:lnSpc>
                          <a:spcPct val="115000"/>
                        </a:lnSpc>
                        <a:spcAft>
                          <a:spcPts val="0"/>
                        </a:spcAft>
                      </a:pPr>
                      <a:r>
                        <a:rPr lang="en-US" b="1" dirty="0">
                          <a:effectLst/>
                        </a:rPr>
                        <a:t>x</a:t>
                      </a:r>
                    </a:p>
                  </a:txBody>
                  <a:tcPr marL="68580" marR="68580" marT="0" marB="0"/>
                </a:tc>
                <a:tc>
                  <a:txBody>
                    <a:bodyPr/>
                    <a:lstStyle/>
                    <a:p>
                      <a:pPr>
                        <a:buNone/>
                      </a:pPr>
                      <a:endParaRPr lang="en-US" b="1" dirty="0">
                        <a:effectLst/>
                      </a:endParaRPr>
                    </a:p>
                  </a:txBody>
                  <a:tcPr marL="68580" marR="68580" marT="0" marB="0"/>
                </a:tc>
                <a:tc>
                  <a:txBody>
                    <a:bodyPr/>
                    <a:lstStyle/>
                    <a:p>
                      <a:pPr>
                        <a:buNone/>
                      </a:pPr>
                      <a:endParaRPr lang="en-US" b="1" dirty="0">
                        <a:effectLst/>
                      </a:endParaRPr>
                    </a:p>
                  </a:txBody>
                  <a:tcPr marL="68580" marR="68580" marT="0" marB="0"/>
                </a:tc>
                <a:extLst>
                  <a:ext uri="{0D108BD9-81ED-4DB2-BD59-A6C34878D82A}">
                    <a16:rowId xmlns:a16="http://schemas.microsoft.com/office/drawing/2014/main" val="3555303033"/>
                  </a:ext>
                </a:extLst>
              </a:tr>
              <a:tr h="190500">
                <a:tc>
                  <a:txBody>
                    <a:bodyPr/>
                    <a:lstStyle/>
                    <a:p>
                      <a:pPr>
                        <a:lnSpc>
                          <a:spcPct val="115000"/>
                        </a:lnSpc>
                        <a:spcAft>
                          <a:spcPts val="0"/>
                        </a:spcAft>
                      </a:pPr>
                      <a:r>
                        <a:rPr lang="en-US" dirty="0">
                          <a:effectLst/>
                        </a:rPr>
                        <a:t>V&amp;V Presentation</a:t>
                      </a:r>
                    </a:p>
                  </a:txBody>
                  <a:tcPr marL="68580" marR="68580" marT="0" marB="0"/>
                </a:tc>
                <a:tc>
                  <a:txBody>
                    <a:bodyPr/>
                    <a:lstStyle/>
                    <a:p>
                      <a:pPr>
                        <a:buNone/>
                      </a:pPr>
                      <a:endParaRPr lang="en-US" b="1" dirty="0">
                        <a:effectLst/>
                      </a:endParaRPr>
                    </a:p>
                  </a:txBody>
                  <a:tcPr marL="68580" marR="68580" marT="0" marB="0"/>
                </a:tc>
                <a:tc>
                  <a:txBody>
                    <a:bodyPr/>
                    <a:lstStyle/>
                    <a:p>
                      <a:pPr algn="ctr">
                        <a:lnSpc>
                          <a:spcPct val="115000"/>
                        </a:lnSpc>
                        <a:spcAft>
                          <a:spcPts val="0"/>
                        </a:spcAft>
                      </a:pPr>
                      <a:r>
                        <a:rPr lang="en-US" b="1" dirty="0">
                          <a:effectLst/>
                        </a:rPr>
                        <a:t>x</a:t>
                      </a:r>
                    </a:p>
                  </a:txBody>
                  <a:tcPr marL="68580" marR="68580" marT="0" marB="0"/>
                </a:tc>
                <a:tc>
                  <a:txBody>
                    <a:bodyPr/>
                    <a:lstStyle/>
                    <a:p>
                      <a:pPr>
                        <a:buNone/>
                      </a:pPr>
                      <a:endParaRPr lang="en-US" b="1" dirty="0">
                        <a:effectLst/>
                      </a:endParaRPr>
                    </a:p>
                  </a:txBody>
                  <a:tcPr marL="68580" marR="68580" marT="0" marB="0"/>
                </a:tc>
                <a:extLst>
                  <a:ext uri="{0D108BD9-81ED-4DB2-BD59-A6C34878D82A}">
                    <a16:rowId xmlns:a16="http://schemas.microsoft.com/office/drawing/2014/main" val="3185092436"/>
                  </a:ext>
                </a:extLst>
              </a:tr>
            </a:tbl>
          </a:graphicData>
        </a:graphic>
      </p:graphicFrame>
      <p:sp>
        <p:nvSpPr>
          <p:cNvPr id="3" name="TextBox 2">
            <a:extLst>
              <a:ext uri="{FF2B5EF4-FFF2-40B4-BE49-F238E27FC236}">
                <a16:creationId xmlns:a16="http://schemas.microsoft.com/office/drawing/2014/main" id="{04963073-5FCC-41C3-B172-5FDA29020DF7}"/>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21</a:t>
            </a:r>
            <a:endParaRPr lang="en-US" dirty="0">
              <a:cs typeface="Calibri"/>
            </a:endParaRPr>
          </a:p>
        </p:txBody>
      </p:sp>
    </p:spTree>
    <p:extLst>
      <p:ext uri="{BB962C8B-B14F-4D97-AF65-F5344CB8AC3E}">
        <p14:creationId xmlns:p14="http://schemas.microsoft.com/office/powerpoint/2010/main" val="2087489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F58E-B0B2-43C7-BD00-E198E51BA072}"/>
              </a:ext>
            </a:extLst>
          </p:cNvPr>
          <p:cNvSpPr>
            <a:spLocks noGrp="1"/>
          </p:cNvSpPr>
          <p:nvPr>
            <p:ph type="title"/>
          </p:nvPr>
        </p:nvSpPr>
        <p:spPr/>
        <p:txBody>
          <a:bodyPr/>
          <a:lstStyle/>
          <a:p>
            <a:r>
              <a:rPr lang="en-US" dirty="0">
                <a:cs typeface="Calibri Light"/>
              </a:rPr>
              <a:t>Questions?</a:t>
            </a:r>
            <a:endParaRPr lang="en-US" dirty="0"/>
          </a:p>
        </p:txBody>
      </p:sp>
      <p:sp>
        <p:nvSpPr>
          <p:cNvPr id="3" name="Text Placeholder 2">
            <a:extLst>
              <a:ext uri="{FF2B5EF4-FFF2-40B4-BE49-F238E27FC236}">
                <a16:creationId xmlns:a16="http://schemas.microsoft.com/office/drawing/2014/main" id="{E4B943F0-D1B2-44F8-A9AC-8DA160D43111}"/>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F2FCC75F-FA4F-48ED-9F44-87067F400C04}"/>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22</a:t>
            </a:r>
          </a:p>
        </p:txBody>
      </p:sp>
    </p:spTree>
    <p:extLst>
      <p:ext uri="{BB962C8B-B14F-4D97-AF65-F5344CB8AC3E}">
        <p14:creationId xmlns:p14="http://schemas.microsoft.com/office/powerpoint/2010/main" val="1378660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33F5-AFC9-46B2-9BE2-F6443522BD91}"/>
              </a:ext>
            </a:extLst>
          </p:cNvPr>
          <p:cNvSpPr>
            <a:spLocks noGrp="1"/>
          </p:cNvSpPr>
          <p:nvPr>
            <p:ph type="title"/>
          </p:nvPr>
        </p:nvSpPr>
        <p:spPr/>
        <p:txBody>
          <a:bodyPr/>
          <a:lstStyle/>
          <a:p>
            <a:r>
              <a:rPr lang="en-US" dirty="0">
                <a:cs typeface="Calibri Light"/>
              </a:rPr>
              <a:t>References</a:t>
            </a:r>
            <a:endParaRPr lang="en-US" dirty="0"/>
          </a:p>
        </p:txBody>
      </p:sp>
      <p:sp>
        <p:nvSpPr>
          <p:cNvPr id="6" name="TextBox 5">
            <a:extLst>
              <a:ext uri="{FF2B5EF4-FFF2-40B4-BE49-F238E27FC236}">
                <a16:creationId xmlns:a16="http://schemas.microsoft.com/office/drawing/2014/main" id="{69A60A17-9818-4D64-8736-8EDF251A6D08}"/>
              </a:ext>
            </a:extLst>
          </p:cNvPr>
          <p:cNvSpPr txBox="1"/>
          <p:nvPr/>
        </p:nvSpPr>
        <p:spPr>
          <a:xfrm>
            <a:off x="489438" y="1625110"/>
            <a:ext cx="11755314" cy="526297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AutoNum type="arabicPeriod"/>
            </a:pPr>
            <a:r>
              <a:rPr lang="en-US" sz="800" dirty="0">
                <a:cs typeface="Calibri"/>
              </a:rPr>
              <a:t>Abdel-Hamid, O., et al. “Convolutional Neural Networks for Speech Recognition.” </a:t>
            </a:r>
            <a:r>
              <a:rPr lang="en-US" sz="800" i="1" dirty="0">
                <a:cs typeface="Calibri"/>
              </a:rPr>
              <a:t>IEEE/ACM Transactions on Audio, Speech, and Language Processing</a:t>
            </a:r>
            <a:r>
              <a:rPr lang="en-US" sz="800" dirty="0">
                <a:cs typeface="Calibri"/>
              </a:rPr>
              <a:t>, vol. 22, no. 10, Oct. 2014, pp. 1533–45. </a:t>
            </a:r>
            <a:r>
              <a:rPr lang="en-US" sz="800" i="1" dirty="0">
                <a:cs typeface="Calibri"/>
              </a:rPr>
              <a:t>IEEE Xplore</a:t>
            </a:r>
            <a:r>
              <a:rPr lang="en-US" sz="800" dirty="0">
                <a:cs typeface="Calibri"/>
              </a:rPr>
              <a:t>, </a:t>
            </a:r>
            <a:r>
              <a:rPr lang="en-US" sz="800" dirty="0" err="1">
                <a:cs typeface="Calibri"/>
              </a:rPr>
              <a:t>doi</a:t>
            </a:r>
            <a:r>
              <a:rPr lang="en-US" sz="800" dirty="0">
                <a:cs typeface="Calibri"/>
              </a:rPr>
              <a:t>:</a:t>
            </a:r>
            <a:r>
              <a:rPr lang="en-US" sz="800" dirty="0">
                <a:cs typeface="Calibri"/>
                <a:hlinkClick r:id="rId2"/>
              </a:rPr>
              <a:t>10.1109/TASLP.2014.2339736</a:t>
            </a:r>
            <a:r>
              <a:rPr lang="en-US" sz="800" dirty="0">
                <a:cs typeface="Calibri"/>
              </a:rPr>
              <a:t>.</a:t>
            </a:r>
          </a:p>
          <a:p>
            <a:pPr marL="228600" indent="-228600">
              <a:buAutoNum type="arabicPeriod"/>
            </a:pPr>
            <a:r>
              <a:rPr lang="en-US" sz="800" dirty="0">
                <a:cs typeface="Calibri"/>
              </a:rPr>
              <a:t>Abdel-Hamid, Ossama, et al. “Exploring Convolutional Neural Network Structures and Optimization Techniques for Speech Recognition.” </a:t>
            </a:r>
            <a:r>
              <a:rPr lang="en-US" sz="800" i="1" dirty="0">
                <a:cs typeface="Calibri"/>
              </a:rPr>
              <a:t>INTERSPEECH</a:t>
            </a:r>
            <a:r>
              <a:rPr lang="en-US" sz="800" dirty="0">
                <a:cs typeface="Calibri"/>
              </a:rPr>
              <a:t>, 2013.</a:t>
            </a:r>
          </a:p>
          <a:p>
            <a:pPr marL="228600" indent="-228600">
              <a:buAutoNum type="arabicPeriod"/>
            </a:pPr>
            <a:r>
              <a:rPr lang="en-US" sz="800" dirty="0" err="1">
                <a:cs typeface="Calibri"/>
              </a:rPr>
              <a:t>Atomicdust</a:t>
            </a:r>
            <a:r>
              <a:rPr lang="en-US" sz="800" dirty="0">
                <a:cs typeface="Calibri"/>
              </a:rPr>
              <a:t>. “About.” </a:t>
            </a:r>
            <a:r>
              <a:rPr lang="en-US" sz="800" i="1" dirty="0">
                <a:cs typeface="Calibri"/>
              </a:rPr>
              <a:t>Mercy Virtual</a:t>
            </a:r>
            <a:r>
              <a:rPr lang="en-US" sz="800" dirty="0">
                <a:cs typeface="Calibri"/>
              </a:rPr>
              <a:t>, </a:t>
            </a:r>
            <a:r>
              <a:rPr lang="en-US" sz="800" dirty="0">
                <a:cs typeface="Calibri"/>
                <a:hlinkClick r:id="rId3"/>
              </a:rPr>
              <a:t>http://www.mercyvirtual.net/about/</a:t>
            </a:r>
            <a:r>
              <a:rPr lang="en-US" sz="800" dirty="0">
                <a:cs typeface="Calibri"/>
              </a:rPr>
              <a:t>. Accessed 5 Oct. 2018.</a:t>
            </a:r>
          </a:p>
          <a:p>
            <a:pPr marL="228600" indent="-228600">
              <a:buAutoNum type="arabicPeriod"/>
            </a:pPr>
            <a:r>
              <a:rPr lang="en-US" sz="800" dirty="0">
                <a:cs typeface="Calibri"/>
              </a:rPr>
              <a:t>---. “Is Telemedicine the Future of Care?” </a:t>
            </a:r>
            <a:r>
              <a:rPr lang="en-US" sz="800" i="1" dirty="0">
                <a:cs typeface="Calibri"/>
              </a:rPr>
              <a:t>Mercy Virtual</a:t>
            </a:r>
            <a:r>
              <a:rPr lang="en-US" sz="800" dirty="0">
                <a:cs typeface="Calibri"/>
              </a:rPr>
              <a:t>, 12 Feb. 2018, </a:t>
            </a:r>
            <a:r>
              <a:rPr lang="en-US" sz="800" dirty="0">
                <a:cs typeface="Calibri"/>
                <a:hlinkClick r:id="rId4"/>
              </a:rPr>
              <a:t>http://www.mercyvirtual.net/telemedicine-future-care/</a:t>
            </a:r>
            <a:r>
              <a:rPr lang="en-US" sz="800" dirty="0">
                <a:cs typeface="Calibri"/>
              </a:rPr>
              <a:t>.</a:t>
            </a:r>
          </a:p>
          <a:p>
            <a:pPr marL="228600" indent="-228600">
              <a:buAutoNum type="arabicPeriod"/>
            </a:pPr>
            <a:r>
              <a:rPr lang="en-US" sz="800" dirty="0">
                <a:cs typeface="Calibri"/>
              </a:rPr>
              <a:t>Baum, Stephanie. “4 Digital Stethoscope Businesses That Want to Transform Healthcare.” </a:t>
            </a:r>
            <a:r>
              <a:rPr lang="en-US" sz="800" i="1" dirty="0" err="1">
                <a:cs typeface="Calibri"/>
              </a:rPr>
              <a:t>MedCity</a:t>
            </a:r>
            <a:r>
              <a:rPr lang="en-US" sz="800" i="1" dirty="0">
                <a:cs typeface="Calibri"/>
              </a:rPr>
              <a:t> News</a:t>
            </a:r>
            <a:r>
              <a:rPr lang="en-US" sz="800" dirty="0">
                <a:cs typeface="Calibri"/>
              </a:rPr>
              <a:t>, 25 Jan. 2018, </a:t>
            </a:r>
            <a:r>
              <a:rPr lang="en-US" sz="800" dirty="0">
                <a:cs typeface="Calibri"/>
                <a:hlinkClick r:id="rId5"/>
              </a:rPr>
              <a:t>https://medcitynews.com/2018/01/4-digital-stethoscope-businesses-want-transform-healthcare/</a:t>
            </a:r>
            <a:r>
              <a:rPr lang="en-US" sz="800" dirty="0">
                <a:cs typeface="Calibri"/>
              </a:rPr>
              <a:t>.</a:t>
            </a:r>
          </a:p>
          <a:p>
            <a:pPr marL="228600" indent="-228600">
              <a:buAutoNum type="arabicPeriod"/>
            </a:pPr>
            <a:r>
              <a:rPr lang="en-US" sz="800" dirty="0">
                <a:cs typeface="Calibri"/>
              </a:rPr>
              <a:t>Casey, Michael. “General Sound Classification and Similarity in MPEG-7.” </a:t>
            </a:r>
            <a:r>
              <a:rPr lang="en-US" sz="800" i="1" err="1">
                <a:cs typeface="Calibri"/>
              </a:rPr>
              <a:t>Organised</a:t>
            </a:r>
            <a:r>
              <a:rPr lang="en-US" sz="800" i="1" dirty="0">
                <a:cs typeface="Calibri"/>
              </a:rPr>
              <a:t> Sound</a:t>
            </a:r>
            <a:r>
              <a:rPr lang="en-US" sz="800" dirty="0">
                <a:cs typeface="Calibri"/>
              </a:rPr>
              <a:t>, vol. 6, no. 02, Aug. 2001. </a:t>
            </a:r>
            <a:r>
              <a:rPr lang="en-US" sz="800" i="1" err="1">
                <a:cs typeface="Calibri"/>
              </a:rPr>
              <a:t>Crossref</a:t>
            </a:r>
            <a:r>
              <a:rPr lang="en-US" sz="800" dirty="0">
                <a:cs typeface="Calibri"/>
              </a:rPr>
              <a:t>, </a:t>
            </a:r>
            <a:r>
              <a:rPr lang="en-US" sz="800" err="1">
                <a:cs typeface="Calibri"/>
              </a:rPr>
              <a:t>doi</a:t>
            </a:r>
            <a:r>
              <a:rPr lang="en-US" sz="800" dirty="0">
                <a:cs typeface="Calibri"/>
              </a:rPr>
              <a:t>:</a:t>
            </a:r>
            <a:r>
              <a:rPr lang="en-US" sz="800" dirty="0">
                <a:cs typeface="Calibri"/>
                <a:hlinkClick r:id="rId6"/>
              </a:rPr>
              <a:t>10.1017/S1355771801002126</a:t>
            </a:r>
            <a:r>
              <a:rPr lang="en-US" sz="800" dirty="0">
                <a:cs typeface="Calibri"/>
              </a:rPr>
              <a:t>.</a:t>
            </a:r>
          </a:p>
          <a:p>
            <a:pPr marL="228600" indent="-228600">
              <a:buAutoNum type="arabicPeriod"/>
            </a:pPr>
            <a:r>
              <a:rPr lang="en-US" sz="800" dirty="0">
                <a:cs typeface="Calibri"/>
              </a:rPr>
              <a:t>Cortes, Corinna, and Vladimir </a:t>
            </a:r>
            <a:r>
              <a:rPr lang="en-US" sz="800" err="1">
                <a:cs typeface="Calibri"/>
              </a:rPr>
              <a:t>Vapnik</a:t>
            </a:r>
            <a:r>
              <a:rPr lang="en-US" sz="800" dirty="0">
                <a:cs typeface="Calibri"/>
              </a:rPr>
              <a:t>. “Support-Vector Networks.” </a:t>
            </a:r>
            <a:r>
              <a:rPr lang="en-US" sz="800" i="1" dirty="0">
                <a:cs typeface="Calibri"/>
              </a:rPr>
              <a:t>Machine Learning</a:t>
            </a:r>
            <a:r>
              <a:rPr lang="en-US" sz="800" dirty="0">
                <a:cs typeface="Calibri"/>
              </a:rPr>
              <a:t>, vol. 20, no. 3, Sept. 1995, pp. 273–97. </a:t>
            </a:r>
            <a:r>
              <a:rPr lang="en-US" sz="800" i="1" err="1">
                <a:cs typeface="Calibri"/>
              </a:rPr>
              <a:t>Crossref</a:t>
            </a:r>
            <a:r>
              <a:rPr lang="en-US" sz="800" dirty="0">
                <a:cs typeface="Calibri"/>
              </a:rPr>
              <a:t>, </a:t>
            </a:r>
            <a:r>
              <a:rPr lang="en-US" sz="800" err="1">
                <a:cs typeface="Calibri"/>
              </a:rPr>
              <a:t>doi</a:t>
            </a:r>
            <a:r>
              <a:rPr lang="en-US" sz="800" dirty="0">
                <a:cs typeface="Calibri"/>
              </a:rPr>
              <a:t>:</a:t>
            </a:r>
            <a:r>
              <a:rPr lang="en-US" sz="800" dirty="0">
                <a:cs typeface="Calibri"/>
                <a:hlinkClick r:id="rId7"/>
              </a:rPr>
              <a:t>10.1007/BF00994018</a:t>
            </a:r>
            <a:r>
              <a:rPr lang="en-US" sz="800" dirty="0">
                <a:cs typeface="Calibri"/>
              </a:rPr>
              <a:t>.</a:t>
            </a:r>
          </a:p>
          <a:p>
            <a:pPr marL="228600" indent="-228600">
              <a:buAutoNum type="arabicPeriod"/>
            </a:pPr>
            <a:r>
              <a:rPr lang="en-US" sz="800" dirty="0">
                <a:cs typeface="Calibri"/>
              </a:rPr>
              <a:t>Cowling, Michael, and Renate Sitte. “Comparison of Techniques for Environmental Sound Recognition.” </a:t>
            </a:r>
            <a:r>
              <a:rPr lang="en-US" sz="800" i="1" dirty="0">
                <a:cs typeface="Calibri"/>
              </a:rPr>
              <a:t>Pattern Recognition Letters</a:t>
            </a:r>
            <a:r>
              <a:rPr lang="en-US" sz="800" dirty="0">
                <a:cs typeface="Calibri"/>
              </a:rPr>
              <a:t>, vol. 24, no. 15, Nov. 2003, pp. 2895–907. </a:t>
            </a:r>
            <a:r>
              <a:rPr lang="en-US" sz="800" i="1" dirty="0">
                <a:cs typeface="Calibri"/>
              </a:rPr>
              <a:t>ScienceDirect</a:t>
            </a:r>
            <a:r>
              <a:rPr lang="en-US" sz="800" dirty="0">
                <a:cs typeface="Calibri"/>
              </a:rPr>
              <a:t>, </a:t>
            </a:r>
            <a:r>
              <a:rPr lang="en-US" sz="800" err="1">
                <a:cs typeface="Calibri"/>
              </a:rPr>
              <a:t>doi</a:t>
            </a:r>
            <a:r>
              <a:rPr lang="en-US" sz="800" dirty="0">
                <a:cs typeface="Calibri"/>
              </a:rPr>
              <a:t>:</a:t>
            </a:r>
            <a:r>
              <a:rPr lang="en-US" sz="800" dirty="0">
                <a:cs typeface="Calibri"/>
                <a:hlinkClick r:id="rId8"/>
              </a:rPr>
              <a:t>10.1016/S0167-8655(03)00147-8</a:t>
            </a:r>
            <a:r>
              <a:rPr lang="en-US" sz="800" dirty="0">
                <a:cs typeface="Calibri"/>
              </a:rPr>
              <a:t>.</a:t>
            </a:r>
          </a:p>
          <a:p>
            <a:pPr marL="228600" indent="-228600">
              <a:buAutoNum type="arabicPeriod"/>
            </a:pPr>
            <a:r>
              <a:rPr lang="en-US" sz="800" i="1" dirty="0">
                <a:cs typeface="Calibri"/>
              </a:rPr>
              <a:t>CS231n Convolutional Neural Networks for Visual Recognition</a:t>
            </a:r>
            <a:r>
              <a:rPr lang="en-US" sz="800" dirty="0">
                <a:cs typeface="Calibri"/>
              </a:rPr>
              <a:t>. </a:t>
            </a:r>
            <a:r>
              <a:rPr lang="en-US" sz="800" dirty="0">
                <a:cs typeface="Calibri"/>
                <a:hlinkClick r:id="rId9"/>
              </a:rPr>
              <a:t>http://cs231n.github.io/convolutional-networks/</a:t>
            </a:r>
            <a:r>
              <a:rPr lang="en-US" sz="800" dirty="0">
                <a:cs typeface="Calibri"/>
              </a:rPr>
              <a:t>. Accessed 5 Oct. 2018.</a:t>
            </a:r>
          </a:p>
          <a:p>
            <a:pPr marL="228600" indent="-228600">
              <a:buAutoNum type="arabicPeriod"/>
            </a:pPr>
            <a:r>
              <a:rPr lang="en-US" sz="800" dirty="0">
                <a:cs typeface="Calibri"/>
              </a:rPr>
              <a:t>Deng, Li, et al. “A Deep Convolutional Neural Network Using Heterogeneous Pooling for Trading Acoustic Invariance with Phonetic Confusion.” </a:t>
            </a:r>
            <a:r>
              <a:rPr lang="en-US" sz="800" i="1" dirty="0">
                <a:cs typeface="Calibri"/>
              </a:rPr>
              <a:t>2013 IEEE International Conference on Acoustics, Speech and Signal Processing</a:t>
            </a:r>
            <a:r>
              <a:rPr lang="en-US" sz="800" dirty="0">
                <a:cs typeface="Calibri"/>
              </a:rPr>
              <a:t>, IEEE, 2013, pp. 6669–73. </a:t>
            </a:r>
            <a:r>
              <a:rPr lang="en-US" sz="800" i="1" err="1">
                <a:cs typeface="Calibri"/>
              </a:rPr>
              <a:t>Crossref</a:t>
            </a:r>
            <a:r>
              <a:rPr lang="en-US" sz="800" dirty="0">
                <a:cs typeface="Calibri"/>
              </a:rPr>
              <a:t>, </a:t>
            </a:r>
            <a:r>
              <a:rPr lang="en-US" sz="800" err="1">
                <a:cs typeface="Calibri"/>
              </a:rPr>
              <a:t>doi</a:t>
            </a:r>
            <a:r>
              <a:rPr lang="en-US" sz="800" dirty="0">
                <a:cs typeface="Calibri"/>
              </a:rPr>
              <a:t>:</a:t>
            </a:r>
            <a:r>
              <a:rPr lang="en-US" sz="800" dirty="0">
                <a:cs typeface="Calibri"/>
                <a:hlinkClick r:id="rId10"/>
              </a:rPr>
              <a:t>10.1109/ICASSP.2013.6638952</a:t>
            </a:r>
            <a:r>
              <a:rPr lang="en-US" sz="800" dirty="0">
                <a:cs typeface="Calibri"/>
              </a:rPr>
              <a:t>.</a:t>
            </a:r>
          </a:p>
          <a:p>
            <a:pPr marL="228600" indent="-228600">
              <a:buAutoNum type="arabicPeriod"/>
            </a:pPr>
            <a:r>
              <a:rPr lang="en-US" sz="800" dirty="0">
                <a:cs typeface="Calibri"/>
              </a:rPr>
              <a:t>Dieleman, Sander, et al. “Audio-Based Music Classification with a Pretrained Convolutional Network.” </a:t>
            </a:r>
            <a:r>
              <a:rPr lang="en-US" sz="800" i="1" dirty="0">
                <a:cs typeface="Calibri"/>
              </a:rPr>
              <a:t>Proceedings of the 12th International Society for Music Information Retrieval Conference : Proc. ISMIR 2011</a:t>
            </a:r>
            <a:r>
              <a:rPr lang="en-US" sz="800" dirty="0">
                <a:cs typeface="Calibri"/>
              </a:rPr>
              <a:t>, University of Miami, 2011, pp. 669–74. </a:t>
            </a:r>
            <a:r>
              <a:rPr lang="en-US" sz="800" i="1" dirty="0">
                <a:cs typeface="Calibri"/>
              </a:rPr>
              <a:t>biblio.ugent.be</a:t>
            </a:r>
            <a:r>
              <a:rPr lang="en-US" sz="800" dirty="0">
                <a:cs typeface="Calibri"/>
              </a:rPr>
              <a:t>, </a:t>
            </a:r>
            <a:r>
              <a:rPr lang="en-US" sz="800" dirty="0">
                <a:cs typeface="Calibri"/>
                <a:hlinkClick r:id="rId11"/>
              </a:rPr>
              <a:t>http://hdl.handle.net/1854/LU-1989534</a:t>
            </a:r>
            <a:r>
              <a:rPr lang="en-US" sz="800" dirty="0">
                <a:cs typeface="Calibri"/>
              </a:rPr>
              <a:t>.</a:t>
            </a:r>
          </a:p>
          <a:p>
            <a:pPr marL="228600" indent="-228600">
              <a:buAutoNum type="arabicPeriod"/>
            </a:pPr>
            <a:r>
              <a:rPr lang="en-US" sz="800" err="1">
                <a:cs typeface="Calibri"/>
              </a:rPr>
              <a:t>Dufaux</a:t>
            </a:r>
            <a:r>
              <a:rPr lang="en-US" sz="800" dirty="0">
                <a:cs typeface="Calibri"/>
              </a:rPr>
              <a:t>, A., et al. “Automatic Sound Detection and Recognition for Noisy Environment.” </a:t>
            </a:r>
            <a:r>
              <a:rPr lang="en-US" sz="800" i="1" dirty="0">
                <a:cs typeface="Calibri"/>
              </a:rPr>
              <a:t>2000 10th European Signal Processing Conference</a:t>
            </a:r>
            <a:r>
              <a:rPr lang="en-US" sz="800" dirty="0">
                <a:cs typeface="Calibri"/>
              </a:rPr>
              <a:t>, 2000, pp. 1–4.</a:t>
            </a:r>
          </a:p>
          <a:p>
            <a:pPr marL="228600" indent="-228600">
              <a:buAutoNum type="arabicPeriod"/>
            </a:pPr>
            <a:r>
              <a:rPr lang="en-US" sz="800" i="1" dirty="0">
                <a:cs typeface="Calibri"/>
              </a:rPr>
              <a:t>Eko | CORE Electronic Stethoscope</a:t>
            </a:r>
            <a:r>
              <a:rPr lang="en-US" sz="800" dirty="0">
                <a:cs typeface="Calibri"/>
              </a:rPr>
              <a:t>. </a:t>
            </a:r>
            <a:r>
              <a:rPr lang="en-US" sz="800" dirty="0">
                <a:cs typeface="Calibri"/>
                <a:hlinkClick r:id="rId12"/>
              </a:rPr>
              <a:t>https://ekodevices.com/core/</a:t>
            </a:r>
            <a:r>
              <a:rPr lang="en-US" sz="800" dirty="0">
                <a:cs typeface="Calibri"/>
              </a:rPr>
              <a:t>. Accessed 5 Oct. 2018.</a:t>
            </a:r>
          </a:p>
          <a:p>
            <a:pPr marL="228600" indent="-228600">
              <a:buAutoNum type="arabicPeriod"/>
            </a:pPr>
            <a:r>
              <a:rPr lang="en-US" sz="800" err="1">
                <a:cs typeface="Calibri"/>
              </a:rPr>
              <a:t>Emmanouilidou</a:t>
            </a:r>
            <a:r>
              <a:rPr lang="en-US" sz="800" dirty="0">
                <a:cs typeface="Calibri"/>
              </a:rPr>
              <a:t>, Dimitra, and </a:t>
            </a:r>
            <a:r>
              <a:rPr lang="en-US" sz="800" err="1">
                <a:cs typeface="Calibri"/>
              </a:rPr>
              <a:t>Mounya</a:t>
            </a:r>
            <a:r>
              <a:rPr lang="en-US" sz="800" dirty="0">
                <a:cs typeface="Calibri"/>
              </a:rPr>
              <a:t> </a:t>
            </a:r>
            <a:r>
              <a:rPr lang="en-US" sz="800" err="1">
                <a:cs typeface="Calibri"/>
              </a:rPr>
              <a:t>Elhilali</a:t>
            </a:r>
            <a:r>
              <a:rPr lang="en-US" sz="800" dirty="0">
                <a:cs typeface="Calibri"/>
              </a:rPr>
              <a:t>. </a:t>
            </a:r>
            <a:r>
              <a:rPr lang="en-US" sz="800" i="1" dirty="0">
                <a:cs typeface="Calibri"/>
              </a:rPr>
              <a:t>Lung Sound Denoising Stethoscope, Algorithm, and Related Methods</a:t>
            </a:r>
            <a:r>
              <a:rPr lang="en-US" sz="800" dirty="0">
                <a:cs typeface="Calibri"/>
              </a:rPr>
              <a:t>. US9848848B2, 26 Dec. 2017, </a:t>
            </a:r>
            <a:r>
              <a:rPr lang="en-US" sz="800" dirty="0">
                <a:cs typeface="Calibri"/>
                <a:hlinkClick r:id="rId13"/>
              </a:rPr>
              <a:t>https://patents.google.com/patent/US9848848B2/en?q=thinklab&amp;q=bluetooth&amp;q=stethoscope&amp;oq=thinklab+bluetooth+stethoscope</a:t>
            </a:r>
            <a:r>
              <a:rPr lang="en-US" sz="800" dirty="0">
                <a:cs typeface="Calibri"/>
              </a:rPr>
              <a:t>.</a:t>
            </a:r>
          </a:p>
          <a:p>
            <a:pPr marL="228600" indent="-228600">
              <a:buAutoNum type="arabicPeriod"/>
            </a:pPr>
            <a:r>
              <a:rPr lang="en-US" sz="800" dirty="0">
                <a:cs typeface="Calibri"/>
              </a:rPr>
              <a:t>“Explained: Neural Networks.” </a:t>
            </a:r>
            <a:r>
              <a:rPr lang="en-US" sz="800" i="1" dirty="0">
                <a:cs typeface="Calibri"/>
              </a:rPr>
              <a:t>MIT News</a:t>
            </a:r>
            <a:r>
              <a:rPr lang="en-US" sz="800" dirty="0">
                <a:cs typeface="Calibri"/>
              </a:rPr>
              <a:t>, </a:t>
            </a:r>
            <a:r>
              <a:rPr lang="en-US" sz="800" dirty="0">
                <a:cs typeface="Calibri"/>
                <a:hlinkClick r:id="rId14"/>
              </a:rPr>
              <a:t>http://news.mit.edu/2017/explained-neural-networks-deep-learning-0414</a:t>
            </a:r>
            <a:r>
              <a:rPr lang="en-US" sz="800" dirty="0">
                <a:cs typeface="Calibri"/>
              </a:rPr>
              <a:t>. Accessed 5 Oct. 2018.</a:t>
            </a:r>
          </a:p>
          <a:p>
            <a:pPr marL="228600" indent="-228600">
              <a:buAutoNum type="arabicPeriod"/>
            </a:pPr>
            <a:r>
              <a:rPr lang="en-US" sz="800" dirty="0">
                <a:cs typeface="Calibri"/>
              </a:rPr>
              <a:t>Guodong Guo, and S. Z. Li. “Content-Based Audio Classification and Retrieval by Support Vector Machines.” </a:t>
            </a:r>
            <a:r>
              <a:rPr lang="en-US" sz="800" i="1" dirty="0">
                <a:cs typeface="Calibri"/>
              </a:rPr>
              <a:t>IEEE Transactions on Neural Networks</a:t>
            </a:r>
            <a:r>
              <a:rPr lang="en-US" sz="800" dirty="0">
                <a:cs typeface="Calibri"/>
              </a:rPr>
              <a:t>, vol. 14, no. 1, Jan. 2003, pp. 209–15. </a:t>
            </a:r>
            <a:r>
              <a:rPr lang="en-US" sz="800" i="1" err="1">
                <a:cs typeface="Calibri"/>
              </a:rPr>
              <a:t>Crossref</a:t>
            </a:r>
            <a:r>
              <a:rPr lang="en-US" sz="800" dirty="0">
                <a:cs typeface="Calibri"/>
              </a:rPr>
              <a:t>, </a:t>
            </a:r>
            <a:r>
              <a:rPr lang="en-US" sz="800" err="1">
                <a:cs typeface="Calibri"/>
              </a:rPr>
              <a:t>doi</a:t>
            </a:r>
            <a:r>
              <a:rPr lang="en-US" sz="800" dirty="0">
                <a:cs typeface="Calibri"/>
              </a:rPr>
              <a:t>:</a:t>
            </a:r>
            <a:r>
              <a:rPr lang="en-US" sz="800" dirty="0">
                <a:cs typeface="Calibri"/>
                <a:hlinkClick r:id="rId15"/>
              </a:rPr>
              <a:t>10.1109/TNN.2002.806626</a:t>
            </a:r>
            <a:r>
              <a:rPr lang="en-US" sz="800" dirty="0">
                <a:cs typeface="Calibri"/>
              </a:rPr>
              <a:t>.</a:t>
            </a:r>
          </a:p>
          <a:p>
            <a:pPr marL="228600" indent="-228600">
              <a:buAutoNum type="arabicPeriod"/>
            </a:pPr>
            <a:r>
              <a:rPr lang="en-US" sz="800" err="1">
                <a:cs typeface="Calibri"/>
              </a:rPr>
              <a:t>Habboushe</a:t>
            </a:r>
            <a:r>
              <a:rPr lang="en-US" sz="800" dirty="0">
                <a:cs typeface="Calibri"/>
              </a:rPr>
              <a:t>, Joseph, et al. </a:t>
            </a:r>
            <a:r>
              <a:rPr lang="en-US" sz="800" i="1" dirty="0">
                <a:cs typeface="Calibri"/>
              </a:rPr>
              <a:t>Electronic Stethoscope</a:t>
            </a:r>
            <a:r>
              <a:rPr lang="en-US" sz="800" dirty="0">
                <a:cs typeface="Calibri"/>
              </a:rPr>
              <a:t>. US20140153730A1, 5 June 2014, </a:t>
            </a:r>
            <a:r>
              <a:rPr lang="en-US" sz="800" dirty="0">
                <a:cs typeface="Calibri"/>
                <a:hlinkClick r:id="rId16"/>
              </a:rPr>
              <a:t>https://patents.google.com/patent/US20140153730A1/en?q=thinklab&amp;q=bluetooth&amp;q=stethoscope&amp;oq=thinklab+bluetooth+stethoscope</a:t>
            </a:r>
            <a:r>
              <a:rPr lang="en-US" sz="800" dirty="0">
                <a:cs typeface="Calibri"/>
              </a:rPr>
              <a:t>.</a:t>
            </a:r>
          </a:p>
          <a:p>
            <a:pPr marL="228600" indent="-228600">
              <a:buAutoNum type="arabicPeriod"/>
            </a:pPr>
            <a:r>
              <a:rPr lang="en-US" sz="800" dirty="0">
                <a:cs typeface="Calibri"/>
              </a:rPr>
              <a:t>Hof, Robert D. “Is Artificial Intelligence Finally Coming into Its Own?” </a:t>
            </a:r>
            <a:r>
              <a:rPr lang="en-US" sz="800" i="1" dirty="0">
                <a:cs typeface="Calibri"/>
              </a:rPr>
              <a:t>MIT Technology Review</a:t>
            </a:r>
            <a:r>
              <a:rPr lang="en-US" sz="800" dirty="0">
                <a:cs typeface="Calibri"/>
              </a:rPr>
              <a:t>, </a:t>
            </a:r>
            <a:r>
              <a:rPr lang="en-US" sz="800" dirty="0">
                <a:cs typeface="Calibri"/>
                <a:hlinkClick r:id="rId17"/>
              </a:rPr>
              <a:t>https://www.technologyreview.com/s/513696/deep-learning/</a:t>
            </a:r>
            <a:r>
              <a:rPr lang="en-US" sz="800" dirty="0">
                <a:cs typeface="Calibri"/>
              </a:rPr>
              <a:t>. Accessed 5 Oct. 2018.</a:t>
            </a:r>
          </a:p>
          <a:p>
            <a:pPr marL="228600" indent="-228600">
              <a:buAutoNum type="arabicPeriod"/>
            </a:pPr>
            <a:r>
              <a:rPr lang="en-US" sz="800" dirty="0">
                <a:cs typeface="Calibri"/>
              </a:rPr>
              <a:t>Hung, K., et al. “Multifunction Stethoscope for Telemedicine.” </a:t>
            </a:r>
            <a:r>
              <a:rPr lang="en-US" sz="800" i="1" dirty="0">
                <a:cs typeface="Calibri"/>
              </a:rPr>
              <a:t>2004 2nd IEEE/EMBS International Summer School on Medical Devices and Biosensors</a:t>
            </a:r>
            <a:r>
              <a:rPr lang="en-US" sz="800" dirty="0">
                <a:cs typeface="Calibri"/>
              </a:rPr>
              <a:t>, 2004, pp. 87–89. </a:t>
            </a:r>
            <a:r>
              <a:rPr lang="en-US" sz="800" i="1" dirty="0">
                <a:cs typeface="Calibri"/>
              </a:rPr>
              <a:t>IEEE Xplore</a:t>
            </a:r>
            <a:r>
              <a:rPr lang="en-US" sz="800" dirty="0">
                <a:cs typeface="Calibri"/>
              </a:rPr>
              <a:t>, </a:t>
            </a:r>
            <a:r>
              <a:rPr lang="en-US" sz="800" err="1">
                <a:cs typeface="Calibri"/>
              </a:rPr>
              <a:t>doi</a:t>
            </a:r>
            <a:r>
              <a:rPr lang="en-US" sz="800" dirty="0">
                <a:cs typeface="Calibri"/>
              </a:rPr>
              <a:t>:</a:t>
            </a:r>
            <a:r>
              <a:rPr lang="en-US" sz="800" dirty="0">
                <a:cs typeface="Calibri"/>
                <a:hlinkClick r:id="rId18"/>
              </a:rPr>
              <a:t>10.1109/ISSMD.2004.1689568</a:t>
            </a:r>
            <a:r>
              <a:rPr lang="en-US" sz="800" dirty="0">
                <a:cs typeface="Calibri"/>
              </a:rPr>
              <a:t>.</a:t>
            </a:r>
          </a:p>
          <a:p>
            <a:pPr marL="228600" indent="-228600">
              <a:buAutoNum type="arabicPeriod"/>
            </a:pPr>
            <a:r>
              <a:rPr lang="en-US" sz="800" i="1" dirty="0">
                <a:cs typeface="Calibri"/>
              </a:rPr>
              <a:t>Interactive-Stethoscope</a:t>
            </a:r>
            <a:r>
              <a:rPr lang="en-US" sz="800" dirty="0">
                <a:cs typeface="Calibri"/>
              </a:rPr>
              <a:t>. </a:t>
            </a:r>
            <a:r>
              <a:rPr lang="en-US" sz="800" dirty="0">
                <a:cs typeface="Calibri"/>
                <a:hlinkClick r:id="rId19"/>
              </a:rPr>
              <a:t>https://www.amdtelemedicine.com/telemedicine-equipment/interactive-stethoscope.html</a:t>
            </a:r>
            <a:r>
              <a:rPr lang="en-US" sz="800" dirty="0">
                <a:cs typeface="Calibri"/>
              </a:rPr>
              <a:t>. Accessed 5 Oct. 2018.</a:t>
            </a:r>
          </a:p>
          <a:p>
            <a:pPr marL="228600" indent="-228600">
              <a:buAutoNum type="arabicPeriod"/>
            </a:pPr>
            <a:r>
              <a:rPr lang="en-US" sz="800" dirty="0">
                <a:cs typeface="Calibri"/>
              </a:rPr>
              <a:t>Islam, Md </a:t>
            </a:r>
            <a:r>
              <a:rPr lang="en-US" sz="800" err="1">
                <a:cs typeface="Calibri"/>
              </a:rPr>
              <a:t>Ariful</a:t>
            </a:r>
            <a:r>
              <a:rPr lang="en-US" sz="800" dirty="0">
                <a:cs typeface="Calibri"/>
              </a:rPr>
              <a:t>, et al. “Multichannel Lung Sound Analysis for Asthma Detection.” </a:t>
            </a:r>
            <a:r>
              <a:rPr lang="en-US" sz="800" i="1" dirty="0">
                <a:cs typeface="Calibri"/>
              </a:rPr>
              <a:t>Computer Methods and Programs in Biomedicine</a:t>
            </a:r>
            <a:r>
              <a:rPr lang="en-US" sz="800" dirty="0">
                <a:cs typeface="Calibri"/>
              </a:rPr>
              <a:t>, vol. 159, June 2018, pp. 111–23. </a:t>
            </a:r>
            <a:r>
              <a:rPr lang="en-US" sz="800" i="1" dirty="0">
                <a:cs typeface="Calibri"/>
              </a:rPr>
              <a:t>PubMed</a:t>
            </a:r>
            <a:r>
              <a:rPr lang="en-US" sz="800" dirty="0">
                <a:cs typeface="Calibri"/>
              </a:rPr>
              <a:t>, </a:t>
            </a:r>
            <a:r>
              <a:rPr lang="en-US" sz="800" err="1">
                <a:cs typeface="Calibri"/>
              </a:rPr>
              <a:t>doi</a:t>
            </a:r>
            <a:r>
              <a:rPr lang="en-US" sz="800" dirty="0">
                <a:cs typeface="Calibri"/>
              </a:rPr>
              <a:t>:</a:t>
            </a:r>
            <a:r>
              <a:rPr lang="en-US" sz="800" dirty="0">
                <a:cs typeface="Calibri"/>
                <a:hlinkClick r:id="rId20"/>
              </a:rPr>
              <a:t>10.1016/j.cmpb.2018.03.002</a:t>
            </a:r>
            <a:r>
              <a:rPr lang="en-US" sz="800" dirty="0">
                <a:cs typeface="Calibri"/>
              </a:rPr>
              <a:t>.</a:t>
            </a:r>
          </a:p>
          <a:p>
            <a:pPr marL="228600" indent="-228600">
              <a:buAutoNum type="arabicPeriod"/>
            </a:pPr>
            <a:r>
              <a:rPr lang="en-US" sz="800" dirty="0">
                <a:cs typeface="Calibri"/>
              </a:rPr>
              <a:t>Lee, </a:t>
            </a:r>
            <a:r>
              <a:rPr lang="en-US" sz="800" err="1">
                <a:cs typeface="Calibri"/>
              </a:rPr>
              <a:t>Honglak</a:t>
            </a:r>
            <a:r>
              <a:rPr lang="en-US" sz="800" dirty="0">
                <a:cs typeface="Calibri"/>
              </a:rPr>
              <a:t>, et al. “Unsupervised Feature Learning for Audio Classification Using Convolutional Deep Belief Networks.” </a:t>
            </a:r>
            <a:r>
              <a:rPr lang="en-US" sz="800" i="1" dirty="0">
                <a:cs typeface="Calibri"/>
              </a:rPr>
              <a:t>NIPS</a:t>
            </a:r>
            <a:r>
              <a:rPr lang="en-US" sz="800" dirty="0">
                <a:cs typeface="Calibri"/>
              </a:rPr>
              <a:t>, 2009.</a:t>
            </a:r>
          </a:p>
          <a:p>
            <a:pPr marL="228600" indent="-228600">
              <a:buAutoNum type="arabicPeriod"/>
            </a:pPr>
            <a:r>
              <a:rPr lang="en-US" sz="800" dirty="0">
                <a:cs typeface="Calibri"/>
              </a:rPr>
              <a:t>“Lung Sounds | Over 50 Lessons, Reference Guides and Quiz.” </a:t>
            </a:r>
            <a:r>
              <a:rPr lang="en-US" sz="800" i="1" dirty="0">
                <a:cs typeface="Calibri"/>
              </a:rPr>
              <a:t>Easy Auscultation</a:t>
            </a:r>
            <a:r>
              <a:rPr lang="en-US" sz="800" dirty="0">
                <a:cs typeface="Calibri"/>
              </a:rPr>
              <a:t>, </a:t>
            </a:r>
            <a:r>
              <a:rPr lang="en-US" sz="800" dirty="0">
                <a:cs typeface="Calibri"/>
                <a:hlinkClick r:id="rId21"/>
              </a:rPr>
              <a:t>https://www.easyauscultation.com/lung-sounds</a:t>
            </a:r>
            <a:r>
              <a:rPr lang="en-US" sz="800" dirty="0">
                <a:cs typeface="Calibri"/>
              </a:rPr>
              <a:t>. Accessed 5 Oct. 2018.</a:t>
            </a:r>
          </a:p>
          <a:p>
            <a:pPr marL="228600" indent="-228600">
              <a:buAutoNum type="arabicPeriod"/>
            </a:pPr>
            <a:r>
              <a:rPr lang="en-US" sz="800" dirty="0">
                <a:cs typeface="Calibri"/>
              </a:rPr>
              <a:t>Moore, Mark. </a:t>
            </a:r>
            <a:r>
              <a:rPr lang="en-US" sz="800" i="1" dirty="0">
                <a:cs typeface="Calibri"/>
              </a:rPr>
              <a:t>Wireless Medical Stethoscope</a:t>
            </a:r>
            <a:r>
              <a:rPr lang="en-US" sz="800" dirty="0">
                <a:cs typeface="Calibri"/>
              </a:rPr>
              <a:t>. US6533736B1, 18 Mar. 2003, </a:t>
            </a:r>
            <a:r>
              <a:rPr lang="en-US" sz="800" dirty="0">
                <a:cs typeface="Calibri"/>
                <a:hlinkClick r:id="rId22"/>
              </a:rPr>
              <a:t>https://patents.google.com/patent/US6533736B1/en?q=wireless&amp;q=stethoscope&amp;oq=wireless+stethoscope</a:t>
            </a:r>
            <a:r>
              <a:rPr lang="en-US" sz="800" dirty="0">
                <a:cs typeface="Calibri"/>
              </a:rPr>
              <a:t>.</a:t>
            </a:r>
          </a:p>
          <a:p>
            <a:pPr marL="228600" indent="-228600">
              <a:buAutoNum type="arabicPeriod"/>
            </a:pPr>
            <a:r>
              <a:rPr lang="en-US" sz="800" dirty="0">
                <a:cs typeface="Calibri"/>
              </a:rPr>
              <a:t>O’Shea, Keiron, and Ryan Nash. “An Introduction to Convolutional Neural Networks.” </a:t>
            </a:r>
            <a:r>
              <a:rPr lang="en-US" sz="800" i="1" dirty="0">
                <a:cs typeface="Calibri"/>
              </a:rPr>
              <a:t>ArXiv:1511.08458 [Cs]</a:t>
            </a:r>
            <a:r>
              <a:rPr lang="en-US" sz="800" dirty="0">
                <a:cs typeface="Calibri"/>
              </a:rPr>
              <a:t>, Nov. 2015. </a:t>
            </a:r>
            <a:r>
              <a:rPr lang="en-US" sz="800" i="1" dirty="0">
                <a:cs typeface="Calibri"/>
              </a:rPr>
              <a:t>arXiv.org</a:t>
            </a:r>
            <a:r>
              <a:rPr lang="en-US" sz="800" dirty="0">
                <a:cs typeface="Calibri"/>
              </a:rPr>
              <a:t>, </a:t>
            </a:r>
            <a:r>
              <a:rPr lang="en-US" sz="800" dirty="0">
                <a:cs typeface="Calibri"/>
                <a:hlinkClick r:id="rId23"/>
              </a:rPr>
              <a:t>http://arxiv.org/abs/1511.08458</a:t>
            </a:r>
            <a:r>
              <a:rPr lang="en-US" sz="800" dirty="0">
                <a:cs typeface="Calibri"/>
              </a:rPr>
              <a:t>.</a:t>
            </a:r>
          </a:p>
          <a:p>
            <a:pPr marL="228600" indent="-228600">
              <a:buAutoNum type="arabicPeriod"/>
            </a:pPr>
            <a:r>
              <a:rPr lang="en-US" sz="800" dirty="0">
                <a:cs typeface="Calibri"/>
              </a:rPr>
              <a:t>Park, Paul. </a:t>
            </a:r>
            <a:r>
              <a:rPr lang="en-US" sz="800" i="1" dirty="0">
                <a:cs typeface="Calibri"/>
              </a:rPr>
              <a:t>Stethoscope Adapter System for a Headset Microphone</a:t>
            </a:r>
            <a:r>
              <a:rPr lang="en-US" sz="800" dirty="0">
                <a:cs typeface="Calibri"/>
              </a:rPr>
              <a:t>. US9770224B2, 26 Sept. 2017, </a:t>
            </a:r>
            <a:r>
              <a:rPr lang="en-US" sz="800" dirty="0">
                <a:cs typeface="Calibri"/>
                <a:hlinkClick r:id="rId24"/>
              </a:rPr>
              <a:t>https://patents.google.com/patent/US9770224B2/en?q=eko&amp;q=stethoscope&amp;oq=eko+stethoscope</a:t>
            </a:r>
            <a:r>
              <a:rPr lang="en-US" sz="800" dirty="0">
                <a:cs typeface="Calibri"/>
              </a:rPr>
              <a:t>.</a:t>
            </a:r>
          </a:p>
          <a:p>
            <a:pPr marL="228600" indent="-228600">
              <a:buAutoNum type="arabicPeriod"/>
            </a:pPr>
            <a:r>
              <a:rPr lang="en-US" sz="800" err="1">
                <a:cs typeface="Calibri"/>
              </a:rPr>
              <a:t>Piczak</a:t>
            </a:r>
            <a:r>
              <a:rPr lang="en-US" sz="800" dirty="0">
                <a:cs typeface="Calibri"/>
              </a:rPr>
              <a:t>, Karol J. “Environmental Sound Classification with Convolutional Neural Networks.” </a:t>
            </a:r>
            <a:r>
              <a:rPr lang="en-US" sz="800" i="1" dirty="0">
                <a:cs typeface="Calibri"/>
              </a:rPr>
              <a:t>2015 IEEE 25th International Workshop on Machine Learning for Signal Processing (MLSP)</a:t>
            </a:r>
            <a:r>
              <a:rPr lang="en-US" sz="800" dirty="0">
                <a:cs typeface="Calibri"/>
              </a:rPr>
              <a:t>, IEEE, 2015, pp. 1–6. </a:t>
            </a:r>
            <a:r>
              <a:rPr lang="en-US" sz="800" i="1" err="1">
                <a:cs typeface="Calibri"/>
              </a:rPr>
              <a:t>Crossref</a:t>
            </a:r>
            <a:r>
              <a:rPr lang="en-US" sz="800" dirty="0">
                <a:cs typeface="Calibri"/>
              </a:rPr>
              <a:t>, </a:t>
            </a:r>
            <a:r>
              <a:rPr lang="en-US" sz="800" err="1">
                <a:cs typeface="Calibri"/>
              </a:rPr>
              <a:t>doi</a:t>
            </a:r>
            <a:r>
              <a:rPr lang="en-US" sz="800" dirty="0">
                <a:cs typeface="Calibri"/>
              </a:rPr>
              <a:t>:</a:t>
            </a:r>
            <a:r>
              <a:rPr lang="en-US" sz="800" dirty="0">
                <a:cs typeface="Calibri"/>
                <a:hlinkClick r:id="rId25"/>
              </a:rPr>
              <a:t>10.1109/MLSP.2015.7324337</a:t>
            </a:r>
            <a:r>
              <a:rPr lang="en-US" sz="800" dirty="0">
                <a:cs typeface="Calibri"/>
              </a:rPr>
              <a:t>.</a:t>
            </a:r>
          </a:p>
          <a:p>
            <a:pPr marL="228600" indent="-228600">
              <a:buAutoNum type="arabicPeriod"/>
            </a:pPr>
            <a:r>
              <a:rPr lang="en-US" sz="800" err="1">
                <a:cs typeface="Calibri"/>
              </a:rPr>
              <a:t>Polat</a:t>
            </a:r>
            <a:r>
              <a:rPr lang="en-US" sz="800" dirty="0">
                <a:cs typeface="Calibri"/>
              </a:rPr>
              <a:t>, </a:t>
            </a:r>
            <a:r>
              <a:rPr lang="en-US" sz="800" err="1">
                <a:cs typeface="Calibri"/>
              </a:rPr>
              <a:t>Hüseyin</a:t>
            </a:r>
            <a:r>
              <a:rPr lang="en-US" sz="800" dirty="0">
                <a:cs typeface="Calibri"/>
              </a:rPr>
              <a:t>, and </a:t>
            </a:r>
            <a:r>
              <a:rPr lang="en-US" sz="800" err="1">
                <a:cs typeface="Calibri"/>
              </a:rPr>
              <a:t>İnan</a:t>
            </a:r>
            <a:r>
              <a:rPr lang="en-US" sz="800" dirty="0">
                <a:cs typeface="Calibri"/>
              </a:rPr>
              <a:t> Güler. “A Simple Computer-Based Measurement and Analysis System of Pulmonary Auscultation Sounds.” </a:t>
            </a:r>
            <a:r>
              <a:rPr lang="en-US" sz="800" i="1" dirty="0">
                <a:cs typeface="Calibri"/>
              </a:rPr>
              <a:t>Journal of Medical Systems</a:t>
            </a:r>
            <a:r>
              <a:rPr lang="en-US" sz="800" dirty="0">
                <a:cs typeface="Calibri"/>
              </a:rPr>
              <a:t>, vol. 28, no. 6, Dec. 2004, pp. 665–72. </a:t>
            </a:r>
            <a:r>
              <a:rPr lang="en-US" sz="800" i="1" dirty="0">
                <a:cs typeface="Calibri"/>
              </a:rPr>
              <a:t>Springer Link</a:t>
            </a:r>
            <a:r>
              <a:rPr lang="en-US" sz="800" dirty="0">
                <a:cs typeface="Calibri"/>
              </a:rPr>
              <a:t>, </a:t>
            </a:r>
            <a:r>
              <a:rPr lang="en-US" sz="800" err="1">
                <a:cs typeface="Calibri"/>
              </a:rPr>
              <a:t>doi</a:t>
            </a:r>
            <a:r>
              <a:rPr lang="en-US" sz="800" dirty="0">
                <a:cs typeface="Calibri"/>
              </a:rPr>
              <a:t>:</a:t>
            </a:r>
            <a:r>
              <a:rPr lang="en-US" sz="800" dirty="0">
                <a:cs typeface="Calibri"/>
                <a:hlinkClick r:id="rId26"/>
              </a:rPr>
              <a:t>10.1023/B:JOMS.0000044968.45013.ce</a:t>
            </a:r>
            <a:r>
              <a:rPr lang="en-US" sz="800" dirty="0">
                <a:cs typeface="Calibri"/>
              </a:rPr>
              <a:t>.</a:t>
            </a:r>
          </a:p>
          <a:p>
            <a:pPr marL="228600" indent="-228600">
              <a:buAutoNum type="arabicPeriod"/>
            </a:pPr>
            <a:r>
              <a:rPr lang="en-US" sz="800" dirty="0">
                <a:cs typeface="Calibri"/>
              </a:rPr>
              <a:t>Sainath, Tara N., et al. “Deep Convolutional Neural Networks for LVCSR.” </a:t>
            </a:r>
            <a:r>
              <a:rPr lang="en-US" sz="800" i="1" dirty="0">
                <a:cs typeface="Calibri"/>
              </a:rPr>
              <a:t>2013 IEEE International Conference on Acoustics, Speech and Signal Processing</a:t>
            </a:r>
            <a:r>
              <a:rPr lang="en-US" sz="800" dirty="0">
                <a:cs typeface="Calibri"/>
              </a:rPr>
              <a:t>, IEEE, 2013, pp. 8614–18. </a:t>
            </a:r>
            <a:r>
              <a:rPr lang="en-US" sz="800" i="1" err="1">
                <a:cs typeface="Calibri"/>
              </a:rPr>
              <a:t>Crossref</a:t>
            </a:r>
            <a:r>
              <a:rPr lang="en-US" sz="800" dirty="0">
                <a:cs typeface="Calibri"/>
              </a:rPr>
              <a:t>, </a:t>
            </a:r>
            <a:r>
              <a:rPr lang="en-US" sz="800" err="1">
                <a:cs typeface="Calibri"/>
              </a:rPr>
              <a:t>doi</a:t>
            </a:r>
            <a:r>
              <a:rPr lang="en-US" sz="800" dirty="0">
                <a:cs typeface="Calibri"/>
              </a:rPr>
              <a:t>:</a:t>
            </a:r>
            <a:r>
              <a:rPr lang="en-US" sz="800" dirty="0">
                <a:cs typeface="Calibri"/>
                <a:hlinkClick r:id="rId27"/>
              </a:rPr>
              <a:t>10.1109/ICASSP.2013.6639347</a:t>
            </a:r>
            <a:r>
              <a:rPr lang="en-US" sz="800" dirty="0">
                <a:cs typeface="Calibri"/>
              </a:rPr>
              <a:t>.</a:t>
            </a:r>
          </a:p>
          <a:p>
            <a:pPr marL="228600" indent="-228600">
              <a:buAutoNum type="arabicPeriod"/>
            </a:pPr>
            <a:r>
              <a:rPr lang="en-US" sz="800" dirty="0">
                <a:cs typeface="Calibri"/>
              </a:rPr>
              <a:t>Sun, X., et al. “Real Time Analysis of Lung Sounds.” </a:t>
            </a:r>
            <a:r>
              <a:rPr lang="en-US" sz="800" i="1" dirty="0">
                <a:cs typeface="Calibri"/>
              </a:rPr>
              <a:t>Technology and Health Care: Official Journal of the European Society for Engineering and Medicine</a:t>
            </a:r>
            <a:r>
              <a:rPr lang="en-US" sz="800" dirty="0">
                <a:cs typeface="Calibri"/>
              </a:rPr>
              <a:t>, vol. 6, no. 1, June 1998, pp. 3–10.</a:t>
            </a:r>
          </a:p>
          <a:p>
            <a:pPr marL="228600" indent="-228600">
              <a:buAutoNum type="arabicPeriod"/>
            </a:pPr>
            <a:r>
              <a:rPr lang="en-US" sz="800" dirty="0">
                <a:cs typeface="Calibri"/>
              </a:rPr>
              <a:t>“</a:t>
            </a:r>
            <a:r>
              <a:rPr lang="en-US" sz="800" err="1">
                <a:cs typeface="Calibri"/>
              </a:rPr>
              <a:t>Thinklabs</a:t>
            </a:r>
            <a:r>
              <a:rPr lang="en-US" sz="800" dirty="0">
                <a:cs typeface="Calibri"/>
              </a:rPr>
              <a:t> Lung Sound Library.” </a:t>
            </a:r>
            <a:r>
              <a:rPr lang="en-US" sz="800" i="1" err="1">
                <a:cs typeface="Calibri"/>
              </a:rPr>
              <a:t>Thinklabs</a:t>
            </a:r>
            <a:r>
              <a:rPr lang="en-US" sz="800" i="1" dirty="0">
                <a:cs typeface="Calibri"/>
              </a:rPr>
              <a:t> ONE - Digital Stethoscope</a:t>
            </a:r>
            <a:r>
              <a:rPr lang="en-US" sz="800" dirty="0">
                <a:cs typeface="Calibri"/>
              </a:rPr>
              <a:t>, </a:t>
            </a:r>
            <a:r>
              <a:rPr lang="en-US" sz="800" dirty="0">
                <a:cs typeface="Calibri"/>
                <a:hlinkClick r:id="rId28"/>
              </a:rPr>
              <a:t>https://www.thinklabs.com/copy-of-lung-sounds</a:t>
            </a:r>
            <a:r>
              <a:rPr lang="en-US" sz="800" dirty="0">
                <a:cs typeface="Calibri"/>
              </a:rPr>
              <a:t>. Accessed 5 Oct. 2018.</a:t>
            </a:r>
          </a:p>
          <a:p>
            <a:pPr marL="228600" indent="-228600">
              <a:buAutoNum type="arabicPeriod"/>
            </a:pPr>
            <a:r>
              <a:rPr lang="en-US" sz="800" err="1">
                <a:cs typeface="Calibri"/>
              </a:rPr>
              <a:t>Weisstein</a:t>
            </a:r>
            <a:r>
              <a:rPr lang="en-US" sz="800" dirty="0">
                <a:cs typeface="Calibri"/>
              </a:rPr>
              <a:t>, Eric W. </a:t>
            </a:r>
            <a:r>
              <a:rPr lang="en-US" sz="800" i="1" dirty="0">
                <a:cs typeface="Calibri"/>
              </a:rPr>
              <a:t>Convolution</a:t>
            </a:r>
            <a:r>
              <a:rPr lang="en-US" sz="800" dirty="0">
                <a:cs typeface="Calibri"/>
              </a:rPr>
              <a:t>. </a:t>
            </a:r>
            <a:r>
              <a:rPr lang="en-US" sz="800" dirty="0">
                <a:cs typeface="Calibri"/>
                <a:hlinkClick r:id="rId29"/>
              </a:rPr>
              <a:t>http://mathworld.wolfram.com/Convolution.html</a:t>
            </a:r>
            <a:r>
              <a:rPr lang="en-US" sz="800" dirty="0">
                <a:cs typeface="Calibri"/>
              </a:rPr>
              <a:t>. Accessed 5 Oct. 2018.</a:t>
            </a:r>
            <a:endParaRPr lang="en-US" altLang="ja-JP" sz="800" dirty="0">
              <a:cs typeface="Calibri"/>
            </a:endParaRPr>
          </a:p>
          <a:p>
            <a:pPr marL="228600" indent="-228600">
              <a:buAutoNum type="arabicPeriod"/>
            </a:pPr>
            <a:r>
              <a:rPr lang="ja-JP" altLang="en-US" sz="800">
                <a:cs typeface="Calibri"/>
              </a:rPr>
              <a:t>梁庆真</a:t>
            </a:r>
            <a:r>
              <a:rPr lang="en-US" sz="800" dirty="0">
                <a:cs typeface="Calibri"/>
              </a:rPr>
              <a:t>, and</a:t>
            </a:r>
            <a:r>
              <a:rPr lang="en-US" altLang="ja-JP" sz="800" dirty="0">
                <a:cs typeface="Calibri"/>
              </a:rPr>
              <a:t> </a:t>
            </a:r>
            <a:r>
              <a:rPr lang="ja-JP" altLang="en-US" sz="800">
                <a:cs typeface="Calibri"/>
              </a:rPr>
              <a:t>刘传银</a:t>
            </a:r>
            <a:r>
              <a:rPr lang="en-US" sz="800" dirty="0">
                <a:cs typeface="Calibri"/>
              </a:rPr>
              <a:t>.</a:t>
            </a:r>
            <a:r>
              <a:rPr lang="en-US" altLang="ja-JP" sz="800" dirty="0">
                <a:cs typeface="Calibri"/>
              </a:rPr>
              <a:t> </a:t>
            </a:r>
            <a:r>
              <a:rPr lang="ja-JP" altLang="en-US" sz="800">
                <a:cs typeface="Calibri"/>
              </a:rPr>
              <a:t>在智能平台上实现心音与肺音分类的方法</a:t>
            </a:r>
            <a:r>
              <a:rPr lang="en-US" sz="800" dirty="0">
                <a:cs typeface="Calibri"/>
              </a:rPr>
              <a:t>. CN107704885A, 16 Feb. 2018, </a:t>
            </a:r>
            <a:r>
              <a:rPr lang="en-US" sz="800" dirty="0">
                <a:cs typeface="Calibri"/>
                <a:hlinkClick r:id="rId30"/>
              </a:rPr>
              <a:t>https://patents.google.com/patent/CN107704885A/en?oq=CN107704885A</a:t>
            </a:r>
            <a:r>
              <a:rPr lang="en-US" sz="800" dirty="0">
                <a:cs typeface="Calibri"/>
              </a:rPr>
              <a:t>.</a:t>
            </a:r>
            <a:endParaRPr lang="en-US" altLang="ja-JP" sz="800" dirty="0">
              <a:cs typeface="Calibri"/>
            </a:endParaRPr>
          </a:p>
          <a:p>
            <a:pPr marL="228600" indent="-228600">
              <a:buAutoNum type="arabicPeriod"/>
            </a:pPr>
            <a:r>
              <a:rPr lang="ja-JP" altLang="en-US" sz="800">
                <a:cs typeface="Calibri"/>
              </a:rPr>
              <a:t>焦超</a:t>
            </a:r>
            <a:r>
              <a:rPr lang="en-US" sz="800" dirty="0">
                <a:cs typeface="Calibri"/>
              </a:rPr>
              <a:t>, et al.</a:t>
            </a:r>
            <a:r>
              <a:rPr lang="en-US" altLang="ja-JP" sz="800" dirty="0">
                <a:cs typeface="Calibri"/>
              </a:rPr>
              <a:t> </a:t>
            </a:r>
            <a:r>
              <a:rPr lang="ja-JP" altLang="en-US" sz="800">
                <a:cs typeface="Calibri"/>
              </a:rPr>
              <a:t>种基于卷积神经网络的肺音分类方法、系统及用途</a:t>
            </a:r>
            <a:r>
              <a:rPr lang="en-US" sz="800" dirty="0">
                <a:cs typeface="Calibri"/>
              </a:rPr>
              <a:t>. CN107818366A, 20 Mar. 2018, </a:t>
            </a:r>
            <a:r>
              <a:rPr lang="en-US" sz="800" dirty="0">
                <a:cs typeface="Calibri"/>
                <a:hlinkClick r:id="rId31"/>
              </a:rPr>
              <a:t>https://patents.google.com/patent/CN107818366A/en?oq=CN107818366A</a:t>
            </a:r>
            <a:r>
              <a:rPr lang="en-US" sz="800" dirty="0">
                <a:cs typeface="Calibri"/>
              </a:rPr>
              <a:t>.</a:t>
            </a:r>
            <a:endParaRPr lang="en-US" altLang="ja-JP" sz="800" dirty="0">
              <a:cs typeface="Calibri"/>
            </a:endParaRPr>
          </a:p>
          <a:p>
            <a:pPr marL="228600" indent="-228600">
              <a:buAutoNum type="arabicPeriod"/>
            </a:pPr>
            <a:r>
              <a:rPr lang="ja-JP" altLang="en-US" sz="800">
                <a:cs typeface="Calibri"/>
              </a:rPr>
              <a:t>罗狄锋</a:t>
            </a:r>
            <a:r>
              <a:rPr lang="en-US" sz="800" dirty="0">
                <a:cs typeface="Calibri"/>
              </a:rPr>
              <a:t>, et al.</a:t>
            </a:r>
            <a:r>
              <a:rPr lang="en-US" altLang="ja-JP" sz="800" dirty="0">
                <a:cs typeface="Calibri"/>
              </a:rPr>
              <a:t> </a:t>
            </a:r>
            <a:r>
              <a:rPr lang="ja-JP" altLang="en-US" sz="800">
                <a:cs typeface="Calibri"/>
              </a:rPr>
              <a:t>心肺音信号分类方法、检测方法、装置、介质和计算机设备</a:t>
            </a:r>
            <a:r>
              <a:rPr lang="en-US" sz="800" dirty="0">
                <a:cs typeface="Calibri"/>
              </a:rPr>
              <a:t>. CN107945817A, 20 Apr. 2018, </a:t>
            </a:r>
            <a:r>
              <a:rPr lang="en-US" sz="800" dirty="0">
                <a:cs typeface="Calibri"/>
                <a:hlinkClick r:id="rId32"/>
              </a:rPr>
              <a:t>https://patents.google.com/patent/CN107945817A/en?oq=CN107945817A</a:t>
            </a:r>
            <a:r>
              <a:rPr lang="en-US" sz="800" dirty="0">
                <a:cs typeface="Calibri"/>
              </a:rPr>
              <a:t>.</a:t>
            </a:r>
          </a:p>
          <a:p>
            <a:pPr marL="228600" indent="-228600">
              <a:buAutoNum type="arabicPeriod"/>
            </a:pPr>
            <a:r>
              <a:rPr lang="en-US" sz="800" dirty="0">
                <a:cs typeface="Calibri"/>
              </a:rPr>
              <a:t>“</a:t>
            </a:r>
            <a:r>
              <a:rPr lang="en-US" sz="800" err="1">
                <a:cs typeface="Calibri"/>
              </a:rPr>
              <a:t>Thinklabs</a:t>
            </a:r>
            <a:r>
              <a:rPr lang="en-US" sz="800" dirty="0">
                <a:cs typeface="Calibri"/>
              </a:rPr>
              <a:t> One Digital Stethoscope.” </a:t>
            </a:r>
            <a:r>
              <a:rPr lang="en-US" sz="800" i="1" err="1">
                <a:cs typeface="Calibri"/>
              </a:rPr>
              <a:t>Thinklabs</a:t>
            </a:r>
            <a:r>
              <a:rPr lang="en-US" sz="800" i="1" dirty="0">
                <a:cs typeface="Calibri"/>
              </a:rPr>
              <a:t> ONE - Digital Stethoscope</a:t>
            </a:r>
            <a:r>
              <a:rPr lang="en-US" sz="800" dirty="0">
                <a:cs typeface="Calibri"/>
              </a:rPr>
              <a:t>, </a:t>
            </a:r>
            <a:r>
              <a:rPr lang="en-US" sz="800" dirty="0">
                <a:cs typeface="Calibri"/>
                <a:hlinkClick r:id="rId33"/>
              </a:rPr>
              <a:t>https://www.thinklabs.com/one-digital-stethoscope</a:t>
            </a:r>
            <a:r>
              <a:rPr lang="en-US" sz="800" dirty="0">
                <a:cs typeface="Calibri"/>
              </a:rPr>
              <a:t>. Accessed 7 Oct. 2018.</a:t>
            </a:r>
          </a:p>
          <a:p>
            <a:pPr marL="228600" indent="-228600">
              <a:buAutoNum type="arabicPeriod"/>
            </a:pPr>
            <a:r>
              <a:rPr lang="en-US" sz="800" dirty="0" err="1">
                <a:cs typeface="Calibri"/>
              </a:rPr>
              <a:t>TytoHome</a:t>
            </a:r>
            <a:r>
              <a:rPr lang="en-US" sz="800" dirty="0">
                <a:cs typeface="Calibri"/>
              </a:rPr>
              <a:t>. </a:t>
            </a:r>
            <a:r>
              <a:rPr lang="en-US" sz="800" dirty="0">
                <a:cs typeface="Calibri"/>
                <a:hlinkClick r:id="rId34"/>
              </a:rPr>
              <a:t>https://www.tytocare.com/tytohome/</a:t>
            </a:r>
            <a:r>
              <a:rPr lang="en-US" sz="800" dirty="0">
                <a:cs typeface="Calibri"/>
              </a:rPr>
              <a:t>. Accessed 5 Oct. 2018.</a:t>
            </a:r>
          </a:p>
          <a:p>
            <a:pPr marL="228600" indent="-228600">
              <a:buAutoNum type="arabicPeriod"/>
            </a:pPr>
            <a:endParaRPr lang="en-US" sz="800" dirty="0">
              <a:cs typeface="Calibri"/>
            </a:endParaRPr>
          </a:p>
        </p:txBody>
      </p:sp>
      <p:sp>
        <p:nvSpPr>
          <p:cNvPr id="3" name="TextBox 2">
            <a:extLst>
              <a:ext uri="{FF2B5EF4-FFF2-40B4-BE49-F238E27FC236}">
                <a16:creationId xmlns:a16="http://schemas.microsoft.com/office/drawing/2014/main" id="{D6D6CC74-6048-43F3-BF2A-B218BD7036A9}"/>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23</a:t>
            </a:r>
          </a:p>
        </p:txBody>
      </p:sp>
    </p:spTree>
    <p:extLst>
      <p:ext uri="{BB962C8B-B14F-4D97-AF65-F5344CB8AC3E}">
        <p14:creationId xmlns:p14="http://schemas.microsoft.com/office/powerpoint/2010/main" val="560724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A3C3-1EBF-4EA0-BD58-D4F3573837B2}"/>
              </a:ext>
            </a:extLst>
          </p:cNvPr>
          <p:cNvSpPr>
            <a:spLocks noGrp="1"/>
          </p:cNvSpPr>
          <p:nvPr>
            <p:ph type="title"/>
          </p:nvPr>
        </p:nvSpPr>
        <p:spPr/>
        <p:txBody>
          <a:bodyPr/>
          <a:lstStyle/>
          <a:p>
            <a:r>
              <a:rPr lang="en-US" dirty="0">
                <a:cs typeface="Calibri Light"/>
              </a:rPr>
              <a:t>What is the Motivation?</a:t>
            </a:r>
            <a:endParaRPr lang="en-US" dirty="0"/>
          </a:p>
        </p:txBody>
      </p:sp>
      <p:sp>
        <p:nvSpPr>
          <p:cNvPr id="3" name="Content Placeholder 2">
            <a:extLst>
              <a:ext uri="{FF2B5EF4-FFF2-40B4-BE49-F238E27FC236}">
                <a16:creationId xmlns:a16="http://schemas.microsoft.com/office/drawing/2014/main" id="{E0F4E7A0-FEBA-42C1-AE59-926C801C743D}"/>
              </a:ext>
            </a:extLst>
          </p:cNvPr>
          <p:cNvSpPr>
            <a:spLocks noGrp="1"/>
          </p:cNvSpPr>
          <p:nvPr>
            <p:ph idx="1"/>
          </p:nvPr>
        </p:nvSpPr>
        <p:spPr>
          <a:xfrm>
            <a:off x="256505" y="1583983"/>
            <a:ext cx="5065735" cy="4765301"/>
          </a:xfrm>
        </p:spPr>
        <p:txBody>
          <a:bodyPr>
            <a:normAutofit/>
          </a:bodyPr>
          <a:lstStyle/>
          <a:p>
            <a:pPr>
              <a:buClr>
                <a:srgbClr val="FFFFFF"/>
              </a:buClr>
            </a:pPr>
            <a:r>
              <a:rPr lang="en-US" sz="2200" dirty="0">
                <a:cs typeface="Calibri"/>
              </a:rPr>
              <a:t>Lung auscultation is a useful method for detecting and monitoring lung diseases</a:t>
            </a:r>
          </a:p>
          <a:p>
            <a:pPr>
              <a:buClr>
                <a:srgbClr val="FFFFFF"/>
              </a:buClr>
            </a:pPr>
            <a:r>
              <a:rPr lang="en-US" sz="2200" dirty="0">
                <a:cs typeface="Calibri"/>
              </a:rPr>
              <a:t>Our objective is to design a wearable, self-use device for capturing, recording, and transmitting lung sounds to physicians</a:t>
            </a:r>
          </a:p>
          <a:p>
            <a:pPr>
              <a:buClr>
                <a:srgbClr val="FFFFFF"/>
              </a:buClr>
            </a:pPr>
            <a:r>
              <a:rPr lang="en-US" sz="2200" dirty="0">
                <a:cs typeface="Calibri"/>
              </a:rPr>
              <a:t>Allows for regular supervision of patients – extremely advantageous in the field of telemedicine</a:t>
            </a:r>
          </a:p>
        </p:txBody>
      </p:sp>
      <p:pic>
        <p:nvPicPr>
          <p:cNvPr id="4" name="Picture 4" descr="A close up of a map&#10;&#10;Description generated with very high confidence">
            <a:extLst>
              <a:ext uri="{FF2B5EF4-FFF2-40B4-BE49-F238E27FC236}">
                <a16:creationId xmlns:a16="http://schemas.microsoft.com/office/drawing/2014/main" id="{6580B1A4-F48B-4331-9CD5-7BC85297AF86}"/>
              </a:ext>
            </a:extLst>
          </p:cNvPr>
          <p:cNvPicPr>
            <a:picLocks noChangeAspect="1"/>
          </p:cNvPicPr>
          <p:nvPr/>
        </p:nvPicPr>
        <p:blipFill>
          <a:blip r:embed="rId2"/>
          <a:stretch>
            <a:fillRect/>
          </a:stretch>
        </p:blipFill>
        <p:spPr>
          <a:xfrm>
            <a:off x="5894231" y="2194496"/>
            <a:ext cx="6016580" cy="3542250"/>
          </a:xfrm>
          <a:prstGeom prst="rect">
            <a:avLst/>
          </a:prstGeom>
        </p:spPr>
      </p:pic>
      <p:sp>
        <p:nvSpPr>
          <p:cNvPr id="6" name="TextBox 5">
            <a:extLst>
              <a:ext uri="{FF2B5EF4-FFF2-40B4-BE49-F238E27FC236}">
                <a16:creationId xmlns:a16="http://schemas.microsoft.com/office/drawing/2014/main" id="{9C84FEC5-1C58-4173-8B17-6506CB876546}"/>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2</a:t>
            </a:r>
          </a:p>
        </p:txBody>
      </p:sp>
    </p:spTree>
    <p:extLst>
      <p:ext uri="{BB962C8B-B14F-4D97-AF65-F5344CB8AC3E}">
        <p14:creationId xmlns:p14="http://schemas.microsoft.com/office/powerpoint/2010/main" val="1648342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FD5D-6056-4EE5-B366-2FFD68FEEFEC}"/>
              </a:ext>
            </a:extLst>
          </p:cNvPr>
          <p:cNvSpPr>
            <a:spLocks noGrp="1"/>
          </p:cNvSpPr>
          <p:nvPr>
            <p:ph type="title"/>
          </p:nvPr>
        </p:nvSpPr>
        <p:spPr/>
        <p:txBody>
          <a:bodyPr/>
          <a:lstStyle/>
          <a:p>
            <a:r>
              <a:rPr lang="en-US" dirty="0">
                <a:cs typeface="Calibri Light"/>
              </a:rPr>
              <a:t>What is telemedicine?</a:t>
            </a:r>
            <a:endParaRPr lang="en-US" dirty="0"/>
          </a:p>
        </p:txBody>
      </p:sp>
      <p:sp>
        <p:nvSpPr>
          <p:cNvPr id="3" name="Content Placeholder 2">
            <a:extLst>
              <a:ext uri="{FF2B5EF4-FFF2-40B4-BE49-F238E27FC236}">
                <a16:creationId xmlns:a16="http://schemas.microsoft.com/office/drawing/2014/main" id="{7196A0D7-8F40-43D5-9726-2FD6A063B012}"/>
              </a:ext>
            </a:extLst>
          </p:cNvPr>
          <p:cNvSpPr>
            <a:spLocks noGrp="1"/>
          </p:cNvSpPr>
          <p:nvPr>
            <p:ph idx="1"/>
          </p:nvPr>
        </p:nvSpPr>
        <p:spPr>
          <a:xfrm>
            <a:off x="471154" y="1734236"/>
            <a:ext cx="4217875" cy="4615048"/>
          </a:xfrm>
        </p:spPr>
        <p:txBody>
          <a:bodyPr>
            <a:normAutofit/>
          </a:bodyPr>
          <a:lstStyle/>
          <a:p>
            <a:r>
              <a:rPr lang="en-US" sz="2200" dirty="0">
                <a:cs typeface="Calibri"/>
              </a:rPr>
              <a:t>Grown rapidly as a method of delivering healthcare </a:t>
            </a:r>
          </a:p>
          <a:p>
            <a:pPr>
              <a:buClr>
                <a:srgbClr val="FFFFFF"/>
              </a:buClr>
            </a:pPr>
            <a:r>
              <a:rPr lang="en-US" sz="2200" dirty="0">
                <a:cs typeface="Calibri"/>
              </a:rPr>
              <a:t>Increasingly popular in the last decade</a:t>
            </a:r>
          </a:p>
          <a:p>
            <a:pPr>
              <a:buClr>
                <a:srgbClr val="FFFFFF"/>
              </a:buClr>
            </a:pPr>
            <a:r>
              <a:rPr lang="en-US" sz="2200" dirty="0">
                <a:cs typeface="Calibri"/>
              </a:rPr>
              <a:t>Reduces hospital labor costs</a:t>
            </a:r>
          </a:p>
          <a:p>
            <a:pPr>
              <a:buClr>
                <a:srgbClr val="FFFFFF"/>
              </a:buClr>
            </a:pPr>
            <a:r>
              <a:rPr lang="en-US" sz="2200" dirty="0">
                <a:cs typeface="Calibri"/>
              </a:rPr>
              <a:t>Lowers physician turnover rates</a:t>
            </a:r>
          </a:p>
          <a:p>
            <a:pPr>
              <a:buClr>
                <a:srgbClr val="FFFFFF"/>
              </a:buClr>
            </a:pPr>
            <a:r>
              <a:rPr lang="en-US" sz="2200" dirty="0">
                <a:cs typeface="Calibri"/>
              </a:rPr>
              <a:t>Decreases time spent in ICUs or hospitals rather than at home </a:t>
            </a:r>
          </a:p>
        </p:txBody>
      </p:sp>
      <p:pic>
        <p:nvPicPr>
          <p:cNvPr id="4" name="Picture 4">
            <a:extLst>
              <a:ext uri="{FF2B5EF4-FFF2-40B4-BE49-F238E27FC236}">
                <a16:creationId xmlns:a16="http://schemas.microsoft.com/office/drawing/2014/main" id="{D5A390EA-EE43-460C-9364-80ECEFF60DB2}"/>
              </a:ext>
            </a:extLst>
          </p:cNvPr>
          <p:cNvPicPr>
            <a:picLocks noChangeAspect="1"/>
          </p:cNvPicPr>
          <p:nvPr/>
        </p:nvPicPr>
        <p:blipFill>
          <a:blip r:embed="rId2"/>
          <a:stretch>
            <a:fillRect/>
          </a:stretch>
        </p:blipFill>
        <p:spPr>
          <a:xfrm>
            <a:off x="4799527" y="2160432"/>
            <a:ext cx="7111284" cy="3749898"/>
          </a:xfrm>
          <a:prstGeom prst="rect">
            <a:avLst/>
          </a:prstGeom>
        </p:spPr>
      </p:pic>
      <p:sp>
        <p:nvSpPr>
          <p:cNvPr id="6" name="TextBox 5">
            <a:extLst>
              <a:ext uri="{FF2B5EF4-FFF2-40B4-BE49-F238E27FC236}">
                <a16:creationId xmlns:a16="http://schemas.microsoft.com/office/drawing/2014/main" id="{C8F0CC42-899D-4927-A02F-D945C5FA17C0}"/>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3</a:t>
            </a:r>
            <a:endParaRPr lang="en-US" dirty="0">
              <a:cs typeface="Calibri"/>
            </a:endParaRPr>
          </a:p>
        </p:txBody>
      </p:sp>
    </p:spTree>
    <p:extLst>
      <p:ext uri="{BB962C8B-B14F-4D97-AF65-F5344CB8AC3E}">
        <p14:creationId xmlns:p14="http://schemas.microsoft.com/office/powerpoint/2010/main" val="6991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4BF4C-DF95-41A3-9B54-18B919747081}"/>
              </a:ext>
            </a:extLst>
          </p:cNvPr>
          <p:cNvSpPr>
            <a:spLocks noGrp="1"/>
          </p:cNvSpPr>
          <p:nvPr>
            <p:ph type="title"/>
          </p:nvPr>
        </p:nvSpPr>
        <p:spPr/>
        <p:txBody>
          <a:bodyPr/>
          <a:lstStyle/>
          <a:p>
            <a:r>
              <a:rPr lang="en-US" dirty="0">
                <a:cs typeface="Calibri Light"/>
              </a:rPr>
              <a:t>Our Client</a:t>
            </a:r>
            <a:endParaRPr lang="en-US" dirty="0"/>
          </a:p>
        </p:txBody>
      </p:sp>
      <p:sp>
        <p:nvSpPr>
          <p:cNvPr id="3" name="Content Placeholder 2">
            <a:extLst>
              <a:ext uri="{FF2B5EF4-FFF2-40B4-BE49-F238E27FC236}">
                <a16:creationId xmlns:a16="http://schemas.microsoft.com/office/drawing/2014/main" id="{E1B247B2-F254-476D-948F-270AB2DA3A01}"/>
              </a:ext>
            </a:extLst>
          </p:cNvPr>
          <p:cNvSpPr>
            <a:spLocks noGrp="1"/>
          </p:cNvSpPr>
          <p:nvPr>
            <p:ph idx="1"/>
          </p:nvPr>
        </p:nvSpPr>
        <p:spPr>
          <a:xfrm>
            <a:off x="6910589" y="2142067"/>
            <a:ext cx="5130129" cy="3649133"/>
          </a:xfrm>
        </p:spPr>
        <p:txBody>
          <a:bodyPr/>
          <a:lstStyle/>
          <a:p>
            <a:pPr>
              <a:buClr>
                <a:srgbClr val="FFFFFF"/>
              </a:buClr>
            </a:pPr>
            <a:r>
              <a:rPr lang="en-US" sz="2200" dirty="0">
                <a:cs typeface="Calibri"/>
              </a:rPr>
              <a:t>Mercy Virtual and pulmonologist Dr. </a:t>
            </a:r>
            <a:r>
              <a:rPr lang="en-US" sz="2200" dirty="0" err="1">
                <a:cs typeface="Calibri"/>
              </a:rPr>
              <a:t>Wilman</a:t>
            </a:r>
            <a:r>
              <a:rPr lang="en-US" sz="2200" dirty="0">
                <a:cs typeface="Calibri"/>
              </a:rPr>
              <a:t> Ortega</a:t>
            </a:r>
          </a:p>
          <a:p>
            <a:pPr>
              <a:buClr>
                <a:srgbClr val="FFFFFF"/>
              </a:buClr>
            </a:pPr>
            <a:r>
              <a:rPr lang="en-US" sz="2200" dirty="0">
                <a:cs typeface="Calibri"/>
              </a:rPr>
              <a:t>Mercy Virtual Care Center is a leader in telemedicine </a:t>
            </a:r>
          </a:p>
          <a:p>
            <a:pPr lvl="1">
              <a:buClr>
                <a:srgbClr val="FFFFFF"/>
              </a:buClr>
            </a:pPr>
            <a:r>
              <a:rPr lang="en-US" sz="2200" dirty="0">
                <a:cs typeface="Calibri"/>
              </a:rPr>
              <a:t>Remote hospitals</a:t>
            </a:r>
          </a:p>
          <a:p>
            <a:pPr lvl="1">
              <a:buClr>
                <a:srgbClr val="FFFFFF"/>
              </a:buClr>
            </a:pPr>
            <a:r>
              <a:rPr lang="en-US" sz="2200" dirty="0">
                <a:cs typeface="Calibri"/>
              </a:rPr>
              <a:t>Remote ICUs</a:t>
            </a:r>
          </a:p>
          <a:p>
            <a:pPr lvl="1">
              <a:buClr>
                <a:srgbClr val="FFFFFF"/>
              </a:buClr>
            </a:pPr>
            <a:r>
              <a:rPr lang="en-US" sz="2200" dirty="0">
                <a:cs typeface="Calibri"/>
              </a:rPr>
              <a:t>Home care management services </a:t>
            </a:r>
          </a:p>
        </p:txBody>
      </p:sp>
      <p:pic>
        <p:nvPicPr>
          <p:cNvPr id="4" name="Picture 4" descr="A person sitting at a desk in front of a computer&#10;&#10;Description generated with very high confidence">
            <a:extLst>
              <a:ext uri="{FF2B5EF4-FFF2-40B4-BE49-F238E27FC236}">
                <a16:creationId xmlns:a16="http://schemas.microsoft.com/office/drawing/2014/main" id="{DEC97A6A-6A81-47B7-ACA8-B1E904D517F0}"/>
              </a:ext>
            </a:extLst>
          </p:cNvPr>
          <p:cNvPicPr>
            <a:picLocks noChangeAspect="1"/>
          </p:cNvPicPr>
          <p:nvPr/>
        </p:nvPicPr>
        <p:blipFill>
          <a:blip r:embed="rId2"/>
          <a:stretch>
            <a:fillRect/>
          </a:stretch>
        </p:blipFill>
        <p:spPr>
          <a:xfrm>
            <a:off x="689021" y="2054020"/>
            <a:ext cx="5952185" cy="3973455"/>
          </a:xfrm>
          <a:prstGeom prst="rect">
            <a:avLst/>
          </a:prstGeom>
        </p:spPr>
      </p:pic>
      <p:sp>
        <p:nvSpPr>
          <p:cNvPr id="6" name="TextBox 5">
            <a:extLst>
              <a:ext uri="{FF2B5EF4-FFF2-40B4-BE49-F238E27FC236}">
                <a16:creationId xmlns:a16="http://schemas.microsoft.com/office/drawing/2014/main" id="{7BE2034C-40DC-41A5-B7DB-DD868B756654}"/>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4</a:t>
            </a:r>
          </a:p>
        </p:txBody>
      </p:sp>
    </p:spTree>
    <p:extLst>
      <p:ext uri="{BB962C8B-B14F-4D97-AF65-F5344CB8AC3E}">
        <p14:creationId xmlns:p14="http://schemas.microsoft.com/office/powerpoint/2010/main" val="272958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0C87C-FADD-48DE-BE02-E1D06B80AFD7}"/>
              </a:ext>
            </a:extLst>
          </p:cNvPr>
          <p:cNvSpPr>
            <a:spLocks noGrp="1"/>
          </p:cNvSpPr>
          <p:nvPr>
            <p:ph type="title"/>
          </p:nvPr>
        </p:nvSpPr>
        <p:spPr/>
        <p:txBody>
          <a:bodyPr/>
          <a:lstStyle/>
          <a:p>
            <a:r>
              <a:rPr lang="en-US" dirty="0">
                <a:cs typeface="Calibri Light"/>
              </a:rPr>
              <a:t>Problem Definition</a:t>
            </a:r>
            <a:endParaRPr lang="en-US" dirty="0"/>
          </a:p>
        </p:txBody>
      </p:sp>
      <p:sp>
        <p:nvSpPr>
          <p:cNvPr id="3" name="Text Placeholder 2">
            <a:extLst>
              <a:ext uri="{FF2B5EF4-FFF2-40B4-BE49-F238E27FC236}">
                <a16:creationId xmlns:a16="http://schemas.microsoft.com/office/drawing/2014/main" id="{FA341219-BC95-4474-840D-91EB34B10B43}"/>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91A2AC4C-1634-4F16-9199-558555DBDC0D}"/>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5</a:t>
            </a:r>
            <a:endParaRPr lang="en-US" dirty="0">
              <a:cs typeface="Calibri"/>
            </a:endParaRPr>
          </a:p>
        </p:txBody>
      </p:sp>
    </p:spTree>
    <p:extLst>
      <p:ext uri="{BB962C8B-B14F-4D97-AF65-F5344CB8AC3E}">
        <p14:creationId xmlns:p14="http://schemas.microsoft.com/office/powerpoint/2010/main" val="297166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C6A7-BB5C-4761-A228-4220C8668B8C}"/>
              </a:ext>
            </a:extLst>
          </p:cNvPr>
          <p:cNvSpPr>
            <a:spLocks noGrp="1"/>
          </p:cNvSpPr>
          <p:nvPr>
            <p:ph type="title"/>
          </p:nvPr>
        </p:nvSpPr>
        <p:spPr/>
        <p:txBody>
          <a:bodyPr/>
          <a:lstStyle/>
          <a:p>
            <a:r>
              <a:rPr lang="en-US" dirty="0">
                <a:cs typeface="Calibri Light"/>
              </a:rPr>
              <a:t>Need and Project scope</a:t>
            </a:r>
            <a:endParaRPr lang="en-US" dirty="0"/>
          </a:p>
        </p:txBody>
      </p:sp>
      <p:sp>
        <p:nvSpPr>
          <p:cNvPr id="3" name="Content Placeholder 2">
            <a:extLst>
              <a:ext uri="{FF2B5EF4-FFF2-40B4-BE49-F238E27FC236}">
                <a16:creationId xmlns:a16="http://schemas.microsoft.com/office/drawing/2014/main" id="{9DCF3D18-592F-44C3-84AC-484BBCB66ED3}"/>
              </a:ext>
            </a:extLst>
          </p:cNvPr>
          <p:cNvSpPr>
            <a:spLocks noGrp="1"/>
          </p:cNvSpPr>
          <p:nvPr>
            <p:ph idx="1"/>
          </p:nvPr>
        </p:nvSpPr>
        <p:spPr>
          <a:xfrm>
            <a:off x="685801" y="1627555"/>
            <a:ext cx="10131425" cy="3922671"/>
          </a:xfrm>
        </p:spPr>
        <p:txBody>
          <a:bodyPr>
            <a:noAutofit/>
          </a:bodyPr>
          <a:lstStyle/>
          <a:p>
            <a:r>
              <a:rPr lang="en-US" sz="2200" dirty="0">
                <a:cs typeface="Calibri"/>
              </a:rPr>
              <a:t>There is a need to develop an </a:t>
            </a:r>
            <a:r>
              <a:rPr lang="en-US" sz="2200" b="1" u="sng" dirty="0">
                <a:cs typeface="Calibri"/>
              </a:rPr>
              <a:t>affordable, digital, and wearable</a:t>
            </a:r>
            <a:r>
              <a:rPr lang="en-US" sz="2200" dirty="0">
                <a:cs typeface="Calibri"/>
              </a:rPr>
              <a:t> lung sound </a:t>
            </a:r>
            <a:r>
              <a:rPr lang="en-US" sz="2200" b="1" u="sng" dirty="0">
                <a:cs typeface="Calibri"/>
              </a:rPr>
              <a:t>recording and classifying device</a:t>
            </a:r>
            <a:r>
              <a:rPr lang="en-US" sz="2200" dirty="0">
                <a:cs typeface="Calibri"/>
              </a:rPr>
              <a:t> for </a:t>
            </a:r>
            <a:r>
              <a:rPr lang="en-US" sz="2200" b="1" u="sng" dirty="0">
                <a:cs typeface="Calibri"/>
              </a:rPr>
              <a:t>doctors and nurses</a:t>
            </a:r>
            <a:r>
              <a:rPr lang="en-US" sz="2200" dirty="0">
                <a:cs typeface="Calibri"/>
              </a:rPr>
              <a:t> to use so that they may </a:t>
            </a:r>
            <a:r>
              <a:rPr lang="en-US" sz="2200" b="1" u="sng" dirty="0">
                <a:cs typeface="Calibri"/>
              </a:rPr>
              <a:t>better monitor the pulmonary activity of a greater proportion of patients</a:t>
            </a:r>
            <a:r>
              <a:rPr lang="en-US" sz="2200" dirty="0">
                <a:cs typeface="Calibri"/>
              </a:rPr>
              <a:t>.</a:t>
            </a:r>
          </a:p>
          <a:p>
            <a:pPr marL="0" indent="0">
              <a:buClr>
                <a:srgbClr val="FFFFFF"/>
              </a:buClr>
              <a:buNone/>
            </a:pPr>
            <a:endParaRPr lang="en-US" sz="2200" dirty="0">
              <a:cs typeface="Calibri"/>
            </a:endParaRPr>
          </a:p>
          <a:p>
            <a:pPr>
              <a:buClr>
                <a:srgbClr val="FFFFFF"/>
              </a:buClr>
            </a:pPr>
            <a:r>
              <a:rPr lang="en-US" sz="2200" dirty="0">
                <a:cs typeface="Calibri"/>
              </a:rPr>
              <a:t>By the end of April, we propose to have a </a:t>
            </a:r>
            <a:r>
              <a:rPr lang="en-US" sz="2200" b="1" u="sng" dirty="0">
                <a:cs typeface="Calibri"/>
              </a:rPr>
              <a:t>working prototype</a:t>
            </a:r>
            <a:r>
              <a:rPr lang="en-US" sz="2200" dirty="0">
                <a:cs typeface="Calibri"/>
              </a:rPr>
              <a:t> of the device for capturing and classifying lung sounds along with the </a:t>
            </a:r>
            <a:r>
              <a:rPr lang="en-US" sz="2200" b="1" u="sng" dirty="0">
                <a:cs typeface="Calibri"/>
              </a:rPr>
              <a:t>necessary software code</a:t>
            </a:r>
            <a:r>
              <a:rPr lang="en-US" sz="2200" dirty="0">
                <a:cs typeface="Calibri"/>
              </a:rPr>
              <a:t> and </a:t>
            </a:r>
            <a:r>
              <a:rPr lang="en-US" sz="2200" b="1" u="sng" dirty="0">
                <a:cs typeface="Calibri"/>
              </a:rPr>
              <a:t>device design schematics</a:t>
            </a:r>
            <a:r>
              <a:rPr lang="en-US" sz="2200" dirty="0">
                <a:cs typeface="Calibri"/>
              </a:rPr>
              <a:t>. This prototype will need to be </a:t>
            </a:r>
            <a:r>
              <a:rPr lang="en-US" sz="2200" b="1" u="sng" dirty="0">
                <a:cs typeface="Calibri"/>
              </a:rPr>
              <a:t>wearable</a:t>
            </a:r>
            <a:r>
              <a:rPr lang="en-US" sz="2200" dirty="0">
                <a:cs typeface="Calibri"/>
              </a:rPr>
              <a:t>, </a:t>
            </a:r>
            <a:r>
              <a:rPr lang="en-US" sz="2200" b="1" u="sng" dirty="0">
                <a:cs typeface="Calibri"/>
              </a:rPr>
              <a:t>sensitive to sounds in a wide range of frequencies</a:t>
            </a:r>
            <a:r>
              <a:rPr lang="en-US" sz="2200" dirty="0">
                <a:cs typeface="Calibri"/>
              </a:rPr>
              <a:t>, and capable of </a:t>
            </a:r>
            <a:r>
              <a:rPr lang="en-US" sz="2200" b="1" u="sng" dirty="0">
                <a:cs typeface="Calibri"/>
              </a:rPr>
              <a:t>filtering out noise and unnecessary sounds</a:t>
            </a:r>
            <a:r>
              <a:rPr lang="en-US" sz="2200" dirty="0">
                <a:cs typeface="Calibri"/>
              </a:rPr>
              <a:t>. It should be able to </a:t>
            </a:r>
            <a:r>
              <a:rPr lang="en-US" sz="2200" b="1" u="sng" dirty="0">
                <a:cs typeface="Calibri"/>
              </a:rPr>
              <a:t>interface with a computer</a:t>
            </a:r>
            <a:r>
              <a:rPr lang="en-US" sz="2200" dirty="0">
                <a:cs typeface="Calibri"/>
              </a:rPr>
              <a:t> running software that </a:t>
            </a:r>
            <a:r>
              <a:rPr lang="en-US" sz="2200" b="1" u="sng" dirty="0">
                <a:cs typeface="Calibri"/>
              </a:rPr>
              <a:t>classifies lung sounds as normal or abnormal</a:t>
            </a:r>
            <a:r>
              <a:rPr lang="en-US" sz="2200" dirty="0">
                <a:cs typeface="Calibri"/>
              </a:rPr>
              <a:t>.</a:t>
            </a:r>
          </a:p>
        </p:txBody>
      </p:sp>
      <p:sp>
        <p:nvSpPr>
          <p:cNvPr id="5" name="TextBox 4">
            <a:extLst>
              <a:ext uri="{FF2B5EF4-FFF2-40B4-BE49-F238E27FC236}">
                <a16:creationId xmlns:a16="http://schemas.microsoft.com/office/drawing/2014/main" id="{113DE51D-E652-402C-9331-E6597D9F8FDC}"/>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6</a:t>
            </a:r>
            <a:endParaRPr lang="en-US" dirty="0">
              <a:cs typeface="Calibri"/>
            </a:endParaRPr>
          </a:p>
        </p:txBody>
      </p:sp>
    </p:spTree>
    <p:extLst>
      <p:ext uri="{BB962C8B-B14F-4D97-AF65-F5344CB8AC3E}">
        <p14:creationId xmlns:p14="http://schemas.microsoft.com/office/powerpoint/2010/main" val="339769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07EE0-02E6-4D23-AAB7-4C62C4734851}"/>
              </a:ext>
            </a:extLst>
          </p:cNvPr>
          <p:cNvSpPr>
            <a:spLocks noGrp="1"/>
          </p:cNvSpPr>
          <p:nvPr>
            <p:ph type="title"/>
          </p:nvPr>
        </p:nvSpPr>
        <p:spPr/>
        <p:txBody>
          <a:bodyPr>
            <a:normAutofit/>
          </a:bodyPr>
          <a:lstStyle/>
          <a:p>
            <a:r>
              <a:rPr lang="en-US" sz="3200" dirty="0">
                <a:cs typeface="Calibri Light"/>
              </a:rPr>
              <a:t>Design specifications: Sound Recording platform</a:t>
            </a:r>
          </a:p>
        </p:txBody>
      </p:sp>
      <p:graphicFrame>
        <p:nvGraphicFramePr>
          <p:cNvPr id="5" name="Content Placeholder 4">
            <a:extLst>
              <a:ext uri="{FF2B5EF4-FFF2-40B4-BE49-F238E27FC236}">
                <a16:creationId xmlns:a16="http://schemas.microsoft.com/office/drawing/2014/main" id="{CB3F9902-09BA-4AE6-B6F2-1DFA4FF15024}"/>
              </a:ext>
            </a:extLst>
          </p:cNvPr>
          <p:cNvGraphicFramePr>
            <a:graphicFrameLocks noGrp="1"/>
          </p:cNvGraphicFramePr>
          <p:nvPr>
            <p:ph idx="1"/>
            <p:extLst>
              <p:ext uri="{D42A27DB-BD31-4B8C-83A1-F6EECF244321}">
                <p14:modId xmlns:p14="http://schemas.microsoft.com/office/powerpoint/2010/main" val="2081814344"/>
              </p:ext>
            </p:extLst>
          </p:nvPr>
        </p:nvGraphicFramePr>
        <p:xfrm>
          <a:off x="1051774" y="1931830"/>
          <a:ext cx="10367536" cy="4142704"/>
        </p:xfrm>
        <a:graphic>
          <a:graphicData uri="http://schemas.openxmlformats.org/drawingml/2006/table">
            <a:tbl>
              <a:tblPr firstRow="1" bandRow="1">
                <a:tableStyleId>{B301B821-A1FF-4177-AEE7-76D212191A09}</a:tableStyleId>
              </a:tblPr>
              <a:tblGrid>
                <a:gridCol w="5183768">
                  <a:extLst>
                    <a:ext uri="{9D8B030D-6E8A-4147-A177-3AD203B41FA5}">
                      <a16:colId xmlns:a16="http://schemas.microsoft.com/office/drawing/2014/main" val="2782501071"/>
                    </a:ext>
                  </a:extLst>
                </a:gridCol>
                <a:gridCol w="5183768">
                  <a:extLst>
                    <a:ext uri="{9D8B030D-6E8A-4147-A177-3AD203B41FA5}">
                      <a16:colId xmlns:a16="http://schemas.microsoft.com/office/drawing/2014/main" val="2249815564"/>
                    </a:ext>
                  </a:extLst>
                </a:gridCol>
              </a:tblGrid>
              <a:tr h="517838">
                <a:tc>
                  <a:txBody>
                    <a:bodyPr/>
                    <a:lstStyle/>
                    <a:p>
                      <a:pPr lvl="0" algn="ctr">
                        <a:buNone/>
                      </a:pPr>
                      <a:r>
                        <a:rPr lang="en-US" sz="2200" dirty="0">
                          <a:effectLst/>
                        </a:rPr>
                        <a:t>Attribute</a:t>
                      </a:r>
                      <a:endParaRPr lang="en-US" dirty="0">
                        <a:effectLst/>
                      </a:endParaRPr>
                    </a:p>
                  </a:txBody>
                  <a:tcPr marL="68580" marR="68580" marT="0" marB="0"/>
                </a:tc>
                <a:tc>
                  <a:txBody>
                    <a:bodyPr/>
                    <a:lstStyle/>
                    <a:p>
                      <a:pPr lvl="0" algn="ctr">
                        <a:buNone/>
                      </a:pPr>
                      <a:r>
                        <a:rPr lang="en-US" sz="2200" dirty="0">
                          <a:effectLst/>
                        </a:rPr>
                        <a:t>Specification</a:t>
                      </a:r>
                      <a:endParaRPr lang="en-US" dirty="0">
                        <a:effectLst/>
                      </a:endParaRPr>
                    </a:p>
                  </a:txBody>
                  <a:tcPr marL="68580" marR="68580" marT="0" marB="0"/>
                </a:tc>
                <a:extLst>
                  <a:ext uri="{0D108BD9-81ED-4DB2-BD59-A6C34878D82A}">
                    <a16:rowId xmlns:a16="http://schemas.microsoft.com/office/drawing/2014/main" val="1847847372"/>
                  </a:ext>
                </a:extLst>
              </a:tr>
              <a:tr h="517838">
                <a:tc>
                  <a:txBody>
                    <a:bodyPr/>
                    <a:lstStyle/>
                    <a:p>
                      <a:pPr algn="ctr">
                        <a:spcAft>
                          <a:spcPts val="0"/>
                        </a:spcAft>
                      </a:pPr>
                      <a:r>
                        <a:rPr lang="en-US" sz="2200" dirty="0">
                          <a:effectLst/>
                        </a:rPr>
                        <a:t>Completion Date</a:t>
                      </a:r>
                    </a:p>
                  </a:txBody>
                  <a:tcPr marL="68580" marR="68580" marT="0" marB="0"/>
                </a:tc>
                <a:tc>
                  <a:txBody>
                    <a:bodyPr/>
                    <a:lstStyle/>
                    <a:p>
                      <a:pPr algn="ctr">
                        <a:spcAft>
                          <a:spcPts val="0"/>
                        </a:spcAft>
                      </a:pPr>
                      <a:r>
                        <a:rPr lang="en-US" sz="2200" dirty="0">
                          <a:effectLst/>
                        </a:rPr>
                        <a:t>End of April, 2019</a:t>
                      </a:r>
                    </a:p>
                  </a:txBody>
                  <a:tcPr marL="68580" marR="68580" marT="0" marB="0"/>
                </a:tc>
                <a:extLst>
                  <a:ext uri="{0D108BD9-81ED-4DB2-BD59-A6C34878D82A}">
                    <a16:rowId xmlns:a16="http://schemas.microsoft.com/office/drawing/2014/main" val="1473161429"/>
                  </a:ext>
                </a:extLst>
              </a:tr>
              <a:tr h="517838">
                <a:tc>
                  <a:txBody>
                    <a:bodyPr/>
                    <a:lstStyle/>
                    <a:p>
                      <a:pPr algn="ctr">
                        <a:spcAft>
                          <a:spcPts val="0"/>
                        </a:spcAft>
                      </a:pPr>
                      <a:r>
                        <a:rPr lang="en-US" sz="2200" dirty="0">
                          <a:effectLst/>
                        </a:rPr>
                        <a:t>Cost</a:t>
                      </a:r>
                    </a:p>
                  </a:txBody>
                  <a:tcPr marL="68580" marR="68580" marT="0" marB="0"/>
                </a:tc>
                <a:tc>
                  <a:txBody>
                    <a:bodyPr/>
                    <a:lstStyle/>
                    <a:p>
                      <a:pPr algn="ctr">
                        <a:spcAft>
                          <a:spcPts val="0"/>
                        </a:spcAft>
                      </a:pPr>
                      <a:r>
                        <a:rPr lang="en-US" sz="2200" dirty="0">
                          <a:effectLst/>
                        </a:rPr>
                        <a:t>Less than $300</a:t>
                      </a:r>
                    </a:p>
                  </a:txBody>
                  <a:tcPr marL="68580" marR="68580" marT="0" marB="0"/>
                </a:tc>
                <a:extLst>
                  <a:ext uri="{0D108BD9-81ED-4DB2-BD59-A6C34878D82A}">
                    <a16:rowId xmlns:a16="http://schemas.microsoft.com/office/drawing/2014/main" val="3804868070"/>
                  </a:ext>
                </a:extLst>
              </a:tr>
              <a:tr h="517838">
                <a:tc>
                  <a:txBody>
                    <a:bodyPr/>
                    <a:lstStyle/>
                    <a:p>
                      <a:pPr algn="ctr">
                        <a:spcAft>
                          <a:spcPts val="0"/>
                        </a:spcAft>
                      </a:pPr>
                      <a:r>
                        <a:rPr lang="en-US" sz="2200" dirty="0">
                          <a:effectLst/>
                        </a:rPr>
                        <a:t>Weight</a:t>
                      </a:r>
                    </a:p>
                  </a:txBody>
                  <a:tcPr marL="68580" marR="68580" marT="0" marB="0"/>
                </a:tc>
                <a:tc>
                  <a:txBody>
                    <a:bodyPr/>
                    <a:lstStyle/>
                    <a:p>
                      <a:pPr algn="ctr">
                        <a:spcAft>
                          <a:spcPts val="0"/>
                        </a:spcAft>
                      </a:pPr>
                      <a:r>
                        <a:rPr lang="en-US" sz="2200" dirty="0">
                          <a:effectLst/>
                        </a:rPr>
                        <a:t>Less than 2.5 </a:t>
                      </a:r>
                      <a:r>
                        <a:rPr lang="en-US" sz="2200" dirty="0" err="1">
                          <a:effectLst/>
                        </a:rPr>
                        <a:t>lb</a:t>
                      </a:r>
                    </a:p>
                  </a:txBody>
                  <a:tcPr marL="68580" marR="68580" marT="0" marB="0"/>
                </a:tc>
                <a:extLst>
                  <a:ext uri="{0D108BD9-81ED-4DB2-BD59-A6C34878D82A}">
                    <a16:rowId xmlns:a16="http://schemas.microsoft.com/office/drawing/2014/main" val="3885311607"/>
                  </a:ext>
                </a:extLst>
              </a:tr>
              <a:tr h="517838">
                <a:tc>
                  <a:txBody>
                    <a:bodyPr/>
                    <a:lstStyle/>
                    <a:p>
                      <a:pPr algn="ctr">
                        <a:spcAft>
                          <a:spcPts val="0"/>
                        </a:spcAft>
                      </a:pPr>
                      <a:r>
                        <a:rPr lang="en-US" sz="2200" dirty="0">
                          <a:effectLst/>
                        </a:rPr>
                        <a:t>Estimated Total Size</a:t>
                      </a:r>
                    </a:p>
                  </a:txBody>
                  <a:tcPr marL="68580" marR="68580" marT="0" marB="0"/>
                </a:tc>
                <a:tc>
                  <a:txBody>
                    <a:bodyPr/>
                    <a:lstStyle/>
                    <a:p>
                      <a:pPr algn="ctr">
                        <a:spcAft>
                          <a:spcPts val="0"/>
                        </a:spcAft>
                      </a:pPr>
                      <a:r>
                        <a:rPr lang="en-US" sz="2200" dirty="0">
                          <a:effectLst/>
                        </a:rPr>
                        <a:t>2 x 2 x 25 in</a:t>
                      </a:r>
                    </a:p>
                  </a:txBody>
                  <a:tcPr marL="68580" marR="68580" marT="0" marB="0"/>
                </a:tc>
                <a:extLst>
                  <a:ext uri="{0D108BD9-81ED-4DB2-BD59-A6C34878D82A}">
                    <a16:rowId xmlns:a16="http://schemas.microsoft.com/office/drawing/2014/main" val="1148990152"/>
                  </a:ext>
                </a:extLst>
              </a:tr>
              <a:tr h="517838">
                <a:tc>
                  <a:txBody>
                    <a:bodyPr/>
                    <a:lstStyle/>
                    <a:p>
                      <a:pPr algn="ctr">
                        <a:spcAft>
                          <a:spcPts val="0"/>
                        </a:spcAft>
                      </a:pPr>
                      <a:r>
                        <a:rPr lang="en-US" sz="2200" dirty="0">
                          <a:effectLst/>
                        </a:rPr>
                        <a:t>Computer Connection Interface</a:t>
                      </a:r>
                    </a:p>
                  </a:txBody>
                  <a:tcPr marL="68580" marR="68580" marT="0" marB="0"/>
                </a:tc>
                <a:tc>
                  <a:txBody>
                    <a:bodyPr/>
                    <a:lstStyle/>
                    <a:p>
                      <a:pPr algn="ctr">
                        <a:spcAft>
                          <a:spcPts val="0"/>
                        </a:spcAft>
                      </a:pPr>
                      <a:r>
                        <a:rPr lang="en-US" sz="2200" dirty="0">
                          <a:effectLst/>
                        </a:rPr>
                        <a:t>3.5mm Audio Jack or USB Connector</a:t>
                      </a:r>
                    </a:p>
                  </a:txBody>
                  <a:tcPr marL="68580" marR="68580" marT="0" marB="0"/>
                </a:tc>
                <a:extLst>
                  <a:ext uri="{0D108BD9-81ED-4DB2-BD59-A6C34878D82A}">
                    <a16:rowId xmlns:a16="http://schemas.microsoft.com/office/drawing/2014/main" val="3438865489"/>
                  </a:ext>
                </a:extLst>
              </a:tr>
              <a:tr h="517838">
                <a:tc>
                  <a:txBody>
                    <a:bodyPr/>
                    <a:lstStyle/>
                    <a:p>
                      <a:pPr algn="ctr">
                        <a:spcAft>
                          <a:spcPts val="0"/>
                        </a:spcAft>
                      </a:pPr>
                      <a:r>
                        <a:rPr lang="en-US" sz="2200" dirty="0">
                          <a:effectLst/>
                        </a:rPr>
                        <a:t>Power Source</a:t>
                      </a:r>
                    </a:p>
                  </a:txBody>
                  <a:tcPr marL="68580" marR="68580" marT="0" marB="0"/>
                </a:tc>
                <a:tc>
                  <a:txBody>
                    <a:bodyPr/>
                    <a:lstStyle/>
                    <a:p>
                      <a:pPr algn="ctr">
                        <a:spcAft>
                          <a:spcPts val="0"/>
                        </a:spcAft>
                      </a:pPr>
                      <a:r>
                        <a:rPr lang="en-US" sz="2200" dirty="0">
                          <a:effectLst/>
                        </a:rPr>
                        <a:t>Powered using the connected computer</a:t>
                      </a:r>
                    </a:p>
                  </a:txBody>
                  <a:tcPr marL="68580" marR="68580" marT="0" marB="0"/>
                </a:tc>
                <a:extLst>
                  <a:ext uri="{0D108BD9-81ED-4DB2-BD59-A6C34878D82A}">
                    <a16:rowId xmlns:a16="http://schemas.microsoft.com/office/drawing/2014/main" val="2844878357"/>
                  </a:ext>
                </a:extLst>
              </a:tr>
              <a:tr h="517838">
                <a:tc>
                  <a:txBody>
                    <a:bodyPr/>
                    <a:lstStyle/>
                    <a:p>
                      <a:pPr algn="ctr">
                        <a:spcAft>
                          <a:spcPts val="0"/>
                        </a:spcAft>
                      </a:pPr>
                      <a:r>
                        <a:rPr lang="en-US" sz="2200" dirty="0">
                          <a:effectLst/>
                        </a:rPr>
                        <a:t>Duration worn by patient</a:t>
                      </a:r>
                    </a:p>
                  </a:txBody>
                  <a:tcPr marL="68580" marR="68580" marT="0" marB="0"/>
                </a:tc>
                <a:tc>
                  <a:txBody>
                    <a:bodyPr/>
                    <a:lstStyle/>
                    <a:p>
                      <a:pPr algn="ctr">
                        <a:spcAft>
                          <a:spcPts val="0"/>
                        </a:spcAft>
                      </a:pPr>
                      <a:r>
                        <a:rPr lang="en-US" sz="2200" dirty="0">
                          <a:effectLst/>
                        </a:rPr>
                        <a:t>Dependent on Patient Condition</a:t>
                      </a:r>
                    </a:p>
                  </a:txBody>
                  <a:tcPr marL="68580" marR="68580" marT="0" marB="0"/>
                </a:tc>
                <a:extLst>
                  <a:ext uri="{0D108BD9-81ED-4DB2-BD59-A6C34878D82A}">
                    <a16:rowId xmlns:a16="http://schemas.microsoft.com/office/drawing/2014/main" val="2670926691"/>
                  </a:ext>
                </a:extLst>
              </a:tr>
            </a:tbl>
          </a:graphicData>
        </a:graphic>
      </p:graphicFrame>
      <p:sp>
        <p:nvSpPr>
          <p:cNvPr id="3" name="TextBox 2">
            <a:extLst>
              <a:ext uri="{FF2B5EF4-FFF2-40B4-BE49-F238E27FC236}">
                <a16:creationId xmlns:a16="http://schemas.microsoft.com/office/drawing/2014/main" id="{EB49B9EE-3424-48AF-8B3A-A44F24EC1E7C}"/>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7</a:t>
            </a:r>
            <a:endParaRPr lang="en-US" dirty="0">
              <a:cs typeface="Calibri"/>
            </a:endParaRPr>
          </a:p>
        </p:txBody>
      </p:sp>
    </p:spTree>
    <p:extLst>
      <p:ext uri="{BB962C8B-B14F-4D97-AF65-F5344CB8AC3E}">
        <p14:creationId xmlns:p14="http://schemas.microsoft.com/office/powerpoint/2010/main" val="539706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B17E-3C18-4075-94CA-F9D532316AA6}"/>
              </a:ext>
            </a:extLst>
          </p:cNvPr>
          <p:cNvSpPr>
            <a:spLocks noGrp="1"/>
          </p:cNvSpPr>
          <p:nvPr>
            <p:ph type="title"/>
          </p:nvPr>
        </p:nvSpPr>
        <p:spPr/>
        <p:txBody>
          <a:bodyPr>
            <a:normAutofit/>
          </a:bodyPr>
          <a:lstStyle/>
          <a:p>
            <a:r>
              <a:rPr lang="en-US" sz="3000" dirty="0">
                <a:cs typeface="Calibri Light"/>
              </a:rPr>
              <a:t>Design specification: computer system and software</a:t>
            </a:r>
          </a:p>
        </p:txBody>
      </p:sp>
      <p:graphicFrame>
        <p:nvGraphicFramePr>
          <p:cNvPr id="5" name="Content Placeholder 4">
            <a:extLst>
              <a:ext uri="{FF2B5EF4-FFF2-40B4-BE49-F238E27FC236}">
                <a16:creationId xmlns:a16="http://schemas.microsoft.com/office/drawing/2014/main" id="{9800DFF8-4F19-439C-8759-FEF6A5BD1B87}"/>
              </a:ext>
            </a:extLst>
          </p:cNvPr>
          <p:cNvGraphicFramePr>
            <a:graphicFrameLocks noGrp="1"/>
          </p:cNvGraphicFramePr>
          <p:nvPr>
            <p:ph idx="1"/>
            <p:extLst>
              <p:ext uri="{D42A27DB-BD31-4B8C-83A1-F6EECF244321}">
                <p14:modId xmlns:p14="http://schemas.microsoft.com/office/powerpoint/2010/main" val="1863851831"/>
              </p:ext>
            </p:extLst>
          </p:nvPr>
        </p:nvGraphicFramePr>
        <p:xfrm>
          <a:off x="1094704" y="1845971"/>
          <a:ext cx="10131424" cy="2346960"/>
        </p:xfrm>
        <a:graphic>
          <a:graphicData uri="http://schemas.openxmlformats.org/drawingml/2006/table">
            <a:tbl>
              <a:tblPr firstRow="1" bandRow="1">
                <a:tableStyleId>{5C22544A-7EE6-4342-B048-85BDC9FD1C3A}</a:tableStyleId>
              </a:tblPr>
              <a:tblGrid>
                <a:gridCol w="5065712">
                  <a:extLst>
                    <a:ext uri="{9D8B030D-6E8A-4147-A177-3AD203B41FA5}">
                      <a16:colId xmlns:a16="http://schemas.microsoft.com/office/drawing/2014/main" val="1943922528"/>
                    </a:ext>
                  </a:extLst>
                </a:gridCol>
                <a:gridCol w="5065712">
                  <a:extLst>
                    <a:ext uri="{9D8B030D-6E8A-4147-A177-3AD203B41FA5}">
                      <a16:colId xmlns:a16="http://schemas.microsoft.com/office/drawing/2014/main" val="752887494"/>
                    </a:ext>
                  </a:extLst>
                </a:gridCol>
              </a:tblGrid>
              <a:tr h="0">
                <a:tc>
                  <a:txBody>
                    <a:bodyPr/>
                    <a:lstStyle/>
                    <a:p>
                      <a:pPr lvl="0" algn="ctr">
                        <a:buNone/>
                      </a:pPr>
                      <a:r>
                        <a:rPr lang="en-US" sz="2200" dirty="0">
                          <a:effectLst/>
                        </a:rPr>
                        <a:t>Computer Attribute</a:t>
                      </a:r>
                    </a:p>
                  </a:txBody>
                  <a:tcPr marL="68580" marR="68580" marT="0" marB="0"/>
                </a:tc>
                <a:tc>
                  <a:txBody>
                    <a:bodyPr/>
                    <a:lstStyle/>
                    <a:p>
                      <a:pPr lvl="0" algn="ctr">
                        <a:buNone/>
                      </a:pPr>
                      <a:r>
                        <a:rPr lang="en-US" sz="2200" dirty="0">
                          <a:effectLst/>
                        </a:rPr>
                        <a:t>Specification</a:t>
                      </a:r>
                    </a:p>
                  </a:txBody>
                  <a:tcPr marL="68580" marR="68580" marT="0" marB="0"/>
                </a:tc>
                <a:extLst>
                  <a:ext uri="{0D108BD9-81ED-4DB2-BD59-A6C34878D82A}">
                    <a16:rowId xmlns:a16="http://schemas.microsoft.com/office/drawing/2014/main" val="1729804439"/>
                  </a:ext>
                </a:extLst>
              </a:tr>
              <a:tr h="0">
                <a:tc>
                  <a:txBody>
                    <a:bodyPr/>
                    <a:lstStyle/>
                    <a:p>
                      <a:pPr algn="ctr"/>
                      <a:r>
                        <a:rPr lang="en-US" sz="2200" dirty="0">
                          <a:effectLst/>
                        </a:rPr>
                        <a:t>CPU Speed for rapid processing/classification</a:t>
                      </a:r>
                    </a:p>
                  </a:txBody>
                  <a:tcPr marL="68580" marR="68580" marT="0" marB="0"/>
                </a:tc>
                <a:tc>
                  <a:txBody>
                    <a:bodyPr/>
                    <a:lstStyle/>
                    <a:p>
                      <a:pPr algn="ctr"/>
                      <a:r>
                        <a:rPr lang="en-US" sz="2200" dirty="0">
                          <a:effectLst/>
                        </a:rPr>
                        <a:t>Greater than 2.2 GHz</a:t>
                      </a:r>
                    </a:p>
                  </a:txBody>
                  <a:tcPr marL="68580" marR="68580" marT="0" marB="0"/>
                </a:tc>
                <a:extLst>
                  <a:ext uri="{0D108BD9-81ED-4DB2-BD59-A6C34878D82A}">
                    <a16:rowId xmlns:a16="http://schemas.microsoft.com/office/drawing/2014/main" val="3320257252"/>
                  </a:ext>
                </a:extLst>
              </a:tr>
              <a:tr h="0">
                <a:tc>
                  <a:txBody>
                    <a:bodyPr/>
                    <a:lstStyle/>
                    <a:p>
                      <a:pPr algn="ctr"/>
                      <a:r>
                        <a:rPr lang="en-US" sz="2200" dirty="0">
                          <a:effectLst/>
                        </a:rPr>
                        <a:t>RAM Capacity to maintain signal information</a:t>
                      </a:r>
                    </a:p>
                  </a:txBody>
                  <a:tcPr marL="68580" marR="68580" marT="0" marB="0"/>
                </a:tc>
                <a:tc>
                  <a:txBody>
                    <a:bodyPr/>
                    <a:lstStyle/>
                    <a:p>
                      <a:pPr algn="ctr"/>
                      <a:r>
                        <a:rPr lang="en-US" sz="2200" dirty="0">
                          <a:effectLst/>
                        </a:rPr>
                        <a:t>Greater than 8 GB</a:t>
                      </a:r>
                    </a:p>
                  </a:txBody>
                  <a:tcPr marL="68580" marR="68580" marT="0" marB="0"/>
                </a:tc>
                <a:extLst>
                  <a:ext uri="{0D108BD9-81ED-4DB2-BD59-A6C34878D82A}">
                    <a16:rowId xmlns:a16="http://schemas.microsoft.com/office/drawing/2014/main" val="3222473678"/>
                  </a:ext>
                </a:extLst>
              </a:tr>
              <a:tr h="0">
                <a:tc>
                  <a:txBody>
                    <a:bodyPr/>
                    <a:lstStyle/>
                    <a:p>
                      <a:pPr algn="ctr"/>
                      <a:r>
                        <a:rPr lang="en-US" sz="2200" dirty="0">
                          <a:effectLst/>
                        </a:rPr>
                        <a:t>Interface with Sound Recording Platform</a:t>
                      </a:r>
                    </a:p>
                  </a:txBody>
                  <a:tcPr marL="68580" marR="68580" marT="0" marB="0"/>
                </a:tc>
                <a:tc>
                  <a:txBody>
                    <a:bodyPr/>
                    <a:lstStyle/>
                    <a:p>
                      <a:pPr algn="ctr"/>
                      <a:r>
                        <a:rPr lang="en-US" sz="2200" dirty="0">
                          <a:effectLst/>
                        </a:rPr>
                        <a:t>3.5mm Audio Jack or USB Connector</a:t>
                      </a:r>
                    </a:p>
                  </a:txBody>
                  <a:tcPr marL="68580" marR="68580" marT="0" marB="0"/>
                </a:tc>
                <a:extLst>
                  <a:ext uri="{0D108BD9-81ED-4DB2-BD59-A6C34878D82A}">
                    <a16:rowId xmlns:a16="http://schemas.microsoft.com/office/drawing/2014/main" val="2875471707"/>
                  </a:ext>
                </a:extLst>
              </a:tr>
              <a:tr h="0">
                <a:tc>
                  <a:txBody>
                    <a:bodyPr/>
                    <a:lstStyle/>
                    <a:p>
                      <a:pPr algn="ctr"/>
                      <a:r>
                        <a:rPr lang="en-US" sz="2200" dirty="0">
                          <a:effectLst/>
                        </a:rPr>
                        <a:t>Python 3.6 Compatible OS</a:t>
                      </a:r>
                    </a:p>
                  </a:txBody>
                  <a:tcPr marL="68580" marR="68580" marT="0" marB="0"/>
                </a:tc>
                <a:tc>
                  <a:txBody>
                    <a:bodyPr/>
                    <a:lstStyle/>
                    <a:p>
                      <a:pPr algn="ctr"/>
                      <a:r>
                        <a:rPr lang="en-US" sz="2200" dirty="0">
                          <a:effectLst/>
                        </a:rPr>
                        <a:t>Windows 10 or Mac OS X</a:t>
                      </a:r>
                    </a:p>
                  </a:txBody>
                  <a:tcPr marL="68580" marR="68580" marT="0" marB="0"/>
                </a:tc>
                <a:extLst>
                  <a:ext uri="{0D108BD9-81ED-4DB2-BD59-A6C34878D82A}">
                    <a16:rowId xmlns:a16="http://schemas.microsoft.com/office/drawing/2014/main" val="897669190"/>
                  </a:ext>
                </a:extLst>
              </a:tr>
            </a:tbl>
          </a:graphicData>
        </a:graphic>
      </p:graphicFrame>
      <p:graphicFrame>
        <p:nvGraphicFramePr>
          <p:cNvPr id="7" name="Table 6">
            <a:extLst>
              <a:ext uri="{FF2B5EF4-FFF2-40B4-BE49-F238E27FC236}">
                <a16:creationId xmlns:a16="http://schemas.microsoft.com/office/drawing/2014/main" id="{FFBF7031-24D6-469A-9DFA-0BB1281C2995}"/>
              </a:ext>
            </a:extLst>
          </p:cNvPr>
          <p:cNvGraphicFramePr>
            <a:graphicFrameLocks noGrp="1"/>
          </p:cNvGraphicFramePr>
          <p:nvPr>
            <p:extLst>
              <p:ext uri="{D42A27DB-BD31-4B8C-83A1-F6EECF244321}">
                <p14:modId xmlns:p14="http://schemas.microsoft.com/office/powerpoint/2010/main" val="1203029944"/>
              </p:ext>
            </p:extLst>
          </p:nvPr>
        </p:nvGraphicFramePr>
        <p:xfrm>
          <a:off x="1073239" y="4443211"/>
          <a:ext cx="10229020" cy="1974760"/>
        </p:xfrm>
        <a:graphic>
          <a:graphicData uri="http://schemas.openxmlformats.org/drawingml/2006/table">
            <a:tbl>
              <a:tblPr firstRow="1" bandRow="1">
                <a:tableStyleId>{5C22544A-7EE6-4342-B048-85BDC9FD1C3A}</a:tableStyleId>
              </a:tblPr>
              <a:tblGrid>
                <a:gridCol w="5114510">
                  <a:extLst>
                    <a:ext uri="{9D8B030D-6E8A-4147-A177-3AD203B41FA5}">
                      <a16:colId xmlns:a16="http://schemas.microsoft.com/office/drawing/2014/main" val="3928248005"/>
                    </a:ext>
                  </a:extLst>
                </a:gridCol>
                <a:gridCol w="5114510">
                  <a:extLst>
                    <a:ext uri="{9D8B030D-6E8A-4147-A177-3AD203B41FA5}">
                      <a16:colId xmlns:a16="http://schemas.microsoft.com/office/drawing/2014/main" val="1167058289"/>
                    </a:ext>
                  </a:extLst>
                </a:gridCol>
              </a:tblGrid>
              <a:tr h="394952">
                <a:tc>
                  <a:txBody>
                    <a:bodyPr/>
                    <a:lstStyle/>
                    <a:p>
                      <a:pPr algn="ctr"/>
                      <a:r>
                        <a:rPr lang="en-US" sz="2200" dirty="0">
                          <a:effectLst/>
                        </a:rPr>
                        <a:t>Software Attribute</a:t>
                      </a:r>
                    </a:p>
                  </a:txBody>
                  <a:tcPr marL="68580" marR="68580" marT="0" marB="0"/>
                </a:tc>
                <a:tc>
                  <a:txBody>
                    <a:bodyPr/>
                    <a:lstStyle/>
                    <a:p>
                      <a:pPr lvl="0" algn="ctr">
                        <a:buNone/>
                      </a:pPr>
                      <a:r>
                        <a:rPr lang="en-US" sz="2200" dirty="0">
                          <a:effectLst/>
                        </a:rPr>
                        <a:t>Specification</a:t>
                      </a:r>
                    </a:p>
                  </a:txBody>
                  <a:tcPr marL="68580" marR="68580" marT="0" marB="0"/>
                </a:tc>
                <a:extLst>
                  <a:ext uri="{0D108BD9-81ED-4DB2-BD59-A6C34878D82A}">
                    <a16:rowId xmlns:a16="http://schemas.microsoft.com/office/drawing/2014/main" val="2011078792"/>
                  </a:ext>
                </a:extLst>
              </a:tr>
              <a:tr h="394952">
                <a:tc>
                  <a:txBody>
                    <a:bodyPr/>
                    <a:lstStyle/>
                    <a:p>
                      <a:pPr algn="ctr"/>
                      <a:r>
                        <a:rPr lang="en-US" sz="2200" dirty="0">
                          <a:effectLst/>
                        </a:rPr>
                        <a:t>Coding Language</a:t>
                      </a:r>
                    </a:p>
                  </a:txBody>
                  <a:tcPr marL="68580" marR="68580" marT="0" marB="0"/>
                </a:tc>
                <a:tc>
                  <a:txBody>
                    <a:bodyPr/>
                    <a:lstStyle/>
                    <a:p>
                      <a:pPr algn="ctr"/>
                      <a:r>
                        <a:rPr lang="en-US" sz="2200" dirty="0">
                          <a:effectLst/>
                        </a:rPr>
                        <a:t>Python 3.6</a:t>
                      </a:r>
                    </a:p>
                  </a:txBody>
                  <a:tcPr marL="68580" marR="68580" marT="0" marB="0"/>
                </a:tc>
                <a:extLst>
                  <a:ext uri="{0D108BD9-81ED-4DB2-BD59-A6C34878D82A}">
                    <a16:rowId xmlns:a16="http://schemas.microsoft.com/office/drawing/2014/main" val="1526347360"/>
                  </a:ext>
                </a:extLst>
              </a:tr>
              <a:tr h="394952">
                <a:tc>
                  <a:txBody>
                    <a:bodyPr/>
                    <a:lstStyle/>
                    <a:p>
                      <a:pPr algn="ctr"/>
                      <a:r>
                        <a:rPr lang="en-US" sz="2200" dirty="0">
                          <a:effectLst/>
                        </a:rPr>
                        <a:t>Heart/Muscle Sound Filtration</a:t>
                      </a:r>
                    </a:p>
                  </a:txBody>
                  <a:tcPr marL="68580" marR="68580" marT="0" marB="0"/>
                </a:tc>
                <a:tc>
                  <a:txBody>
                    <a:bodyPr/>
                    <a:lstStyle/>
                    <a:p>
                      <a:pPr algn="ctr"/>
                      <a:r>
                        <a:rPr lang="en-US" sz="2200" dirty="0">
                          <a:effectLst/>
                        </a:rPr>
                        <a:t>Band-pass filter at 70-2000Hz</a:t>
                      </a:r>
                    </a:p>
                  </a:txBody>
                  <a:tcPr marL="68580" marR="68580" marT="0" marB="0"/>
                </a:tc>
                <a:extLst>
                  <a:ext uri="{0D108BD9-81ED-4DB2-BD59-A6C34878D82A}">
                    <a16:rowId xmlns:a16="http://schemas.microsoft.com/office/drawing/2014/main" val="2302520961"/>
                  </a:ext>
                </a:extLst>
              </a:tr>
              <a:tr h="394952">
                <a:tc>
                  <a:txBody>
                    <a:bodyPr/>
                    <a:lstStyle/>
                    <a:p>
                      <a:pPr algn="ctr"/>
                      <a:r>
                        <a:rPr lang="en-US" sz="2200" dirty="0">
                          <a:effectLst/>
                        </a:rPr>
                        <a:t>Mains Filtration</a:t>
                      </a:r>
                    </a:p>
                  </a:txBody>
                  <a:tcPr marL="68580" marR="68580" marT="0" marB="0"/>
                </a:tc>
                <a:tc>
                  <a:txBody>
                    <a:bodyPr/>
                    <a:lstStyle/>
                    <a:p>
                      <a:pPr algn="ctr"/>
                      <a:r>
                        <a:rPr lang="en-US" sz="2200" dirty="0">
                          <a:effectLst/>
                        </a:rPr>
                        <a:t>50/60 Hz Noise filter</a:t>
                      </a:r>
                    </a:p>
                  </a:txBody>
                  <a:tcPr marL="68580" marR="68580" marT="0" marB="0"/>
                </a:tc>
                <a:extLst>
                  <a:ext uri="{0D108BD9-81ED-4DB2-BD59-A6C34878D82A}">
                    <a16:rowId xmlns:a16="http://schemas.microsoft.com/office/drawing/2014/main" val="2490753396"/>
                  </a:ext>
                </a:extLst>
              </a:tr>
              <a:tr h="394952">
                <a:tc>
                  <a:txBody>
                    <a:bodyPr/>
                    <a:lstStyle/>
                    <a:p>
                      <a:pPr algn="ctr"/>
                      <a:r>
                        <a:rPr lang="en-US" sz="2200" dirty="0">
                          <a:effectLst/>
                        </a:rPr>
                        <a:t>Classification Domains</a:t>
                      </a:r>
                    </a:p>
                  </a:txBody>
                  <a:tcPr marL="68580" marR="68580" marT="0" marB="0"/>
                </a:tc>
                <a:tc>
                  <a:txBody>
                    <a:bodyPr/>
                    <a:lstStyle/>
                    <a:p>
                      <a:pPr algn="ctr"/>
                      <a:r>
                        <a:rPr lang="en-US" sz="2200" dirty="0">
                          <a:effectLst/>
                        </a:rPr>
                        <a:t>Abnormal and Normal</a:t>
                      </a:r>
                    </a:p>
                  </a:txBody>
                  <a:tcPr marL="68580" marR="68580" marT="0" marB="0"/>
                </a:tc>
                <a:extLst>
                  <a:ext uri="{0D108BD9-81ED-4DB2-BD59-A6C34878D82A}">
                    <a16:rowId xmlns:a16="http://schemas.microsoft.com/office/drawing/2014/main" val="2709990253"/>
                  </a:ext>
                </a:extLst>
              </a:tr>
            </a:tbl>
          </a:graphicData>
        </a:graphic>
      </p:graphicFrame>
      <p:sp>
        <p:nvSpPr>
          <p:cNvPr id="3" name="TextBox 2">
            <a:extLst>
              <a:ext uri="{FF2B5EF4-FFF2-40B4-BE49-F238E27FC236}">
                <a16:creationId xmlns:a16="http://schemas.microsoft.com/office/drawing/2014/main" id="{A5A8B13C-D59C-4E88-9E00-476FB7AFDF56}"/>
              </a:ext>
            </a:extLst>
          </p:cNvPr>
          <p:cNvSpPr txBox="1"/>
          <p:nvPr/>
        </p:nvSpPr>
        <p:spPr>
          <a:xfrm>
            <a:off x="10337180" y="63413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8</a:t>
            </a:r>
            <a:endParaRPr lang="en-US" dirty="0">
              <a:cs typeface="Calibri"/>
            </a:endParaRPr>
          </a:p>
        </p:txBody>
      </p:sp>
    </p:spTree>
    <p:extLst>
      <p:ext uri="{BB962C8B-B14F-4D97-AF65-F5344CB8AC3E}">
        <p14:creationId xmlns:p14="http://schemas.microsoft.com/office/powerpoint/2010/main" val="562949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LabArchives xmlns:xsi="http://www.w3.org/2001/XMLSchema-instance" xmlns:xsd="http://www.w3.org/2001/XMLSchema">
  <BaseUri>https://mynotebook.labarchives.com</BaseUri>
  <eid>MTU5Ljl8MzgwNDk3LzEyMy9FbnRyeVBhcnQvMjY0ODM0Njc4fDQwNS45</eid>
  <version>1</version>
  <updated-at>2018-10-06T13:14:35-05:00</updated-at>
</LabArchives>
</file>

<file path=customXml/itemProps1.xml><?xml version="1.0" encoding="utf-8"?>
<ds:datastoreItem xmlns:ds="http://schemas.openxmlformats.org/officeDocument/2006/customXml" ds:itemID="{FCECD3EF-CD6B-4DD0-B5DC-4CA247F51278}">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Celestial</Template>
  <TotalTime>0</TotalTime>
  <Words>0</Words>
  <Application>Microsoft Office PowerPoint</Application>
  <PresentationFormat>Widescreen</PresentationFormat>
  <Paragraphs>0</Paragraphs>
  <Slides>24</Slides>
  <Notes>13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Celestial</vt:lpstr>
      <vt:lpstr>Lung Auscultation System</vt:lpstr>
      <vt:lpstr>Background</vt:lpstr>
      <vt:lpstr>What is the Motivation?</vt:lpstr>
      <vt:lpstr>What is telemedicine?</vt:lpstr>
      <vt:lpstr>Our Client</vt:lpstr>
      <vt:lpstr>Problem Definition</vt:lpstr>
      <vt:lpstr>Need and Project scope</vt:lpstr>
      <vt:lpstr>Design specifications: Sound Recording platform</vt:lpstr>
      <vt:lpstr>Design specification: computer system and software</vt:lpstr>
      <vt:lpstr>Existing solutions</vt:lpstr>
      <vt:lpstr>What are the Current solutions?</vt:lpstr>
      <vt:lpstr>Eko Core attachment</vt:lpstr>
      <vt:lpstr>Tytocare tytohome</vt:lpstr>
      <vt:lpstr>Thinklabs one digital stethoscope</vt:lpstr>
      <vt:lpstr>Amd interactive stethoscope</vt:lpstr>
      <vt:lpstr>Elegant medical electronic stethoscope</vt:lpstr>
      <vt:lpstr>Comparison of existing solutions</vt:lpstr>
      <vt:lpstr>Software solutions</vt:lpstr>
      <vt:lpstr>Neural Networks</vt:lpstr>
      <vt:lpstr>Design and development</vt:lpstr>
      <vt:lpstr>Design Schedule</vt:lpstr>
      <vt:lpstr>Team responsibilities</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750</cp:revision>
  <dcterms:created xsi:type="dcterms:W3CDTF">2016-11-17T19:43:50Z</dcterms:created>
  <dcterms:modified xsi:type="dcterms:W3CDTF">2018-10-08T05:13:56Z</dcterms:modified>
</cp:coreProperties>
</file>